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media/image6.jpeg" ContentType="image/jpeg"/>
  <Override PartName="/ppt/media/image7.jpeg" ContentType="image/jpeg"/>
  <Override PartName="/ppt/media/image8.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aj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aj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aj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aj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Calibri"/>
      </a:defRPr>
    </a:lvl1pPr>
    <a:lvl2pPr indent="228600" latinLnBrk="0">
      <a:defRPr sz="1200">
        <a:latin typeface="+mj-lt"/>
        <a:ea typeface="+mj-ea"/>
        <a:cs typeface="+mj-cs"/>
        <a:sym typeface="Calibri"/>
      </a:defRPr>
    </a:lvl2pPr>
    <a:lvl3pPr indent="457200" latinLnBrk="0">
      <a:defRPr sz="1200">
        <a:latin typeface="+mj-lt"/>
        <a:ea typeface="+mj-ea"/>
        <a:cs typeface="+mj-cs"/>
        <a:sym typeface="Calibri"/>
      </a:defRPr>
    </a:lvl3pPr>
    <a:lvl4pPr indent="685800" latinLnBrk="0">
      <a:defRPr sz="1200">
        <a:latin typeface="+mj-lt"/>
        <a:ea typeface="+mj-ea"/>
        <a:cs typeface="+mj-cs"/>
        <a:sym typeface="Calibri"/>
      </a:defRPr>
    </a:lvl4pPr>
    <a:lvl5pPr indent="914400" latinLnBrk="0">
      <a:defRPr sz="1200">
        <a:latin typeface="+mj-lt"/>
        <a:ea typeface="+mj-ea"/>
        <a:cs typeface="+mj-cs"/>
        <a:sym typeface="Calibri"/>
      </a:defRPr>
    </a:lvl5pPr>
    <a:lvl6pPr indent="1143000" latinLnBrk="0">
      <a:defRPr sz="1200">
        <a:latin typeface="+mj-lt"/>
        <a:ea typeface="+mj-ea"/>
        <a:cs typeface="+mj-cs"/>
        <a:sym typeface="Calibri"/>
      </a:defRPr>
    </a:lvl6pPr>
    <a:lvl7pPr indent="1371600" latinLnBrk="0">
      <a:defRPr sz="1200">
        <a:latin typeface="+mj-lt"/>
        <a:ea typeface="+mj-ea"/>
        <a:cs typeface="+mj-cs"/>
        <a:sym typeface="Calibri"/>
      </a:defRPr>
    </a:lvl7pPr>
    <a:lvl8pPr indent="1600200" latinLnBrk="0">
      <a:defRPr sz="1200">
        <a:latin typeface="+mj-lt"/>
        <a:ea typeface="+mj-ea"/>
        <a:cs typeface="+mj-cs"/>
        <a:sym typeface="Calibri"/>
      </a:defRPr>
    </a:lvl8pPr>
    <a:lvl9pPr indent="1828800" latinLnBrk="0">
      <a:defRPr sz="1200">
        <a:latin typeface="+mj-lt"/>
        <a:ea typeface="+mj-ea"/>
        <a:cs typeface="+mj-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j-lt"/>
          <a:ea typeface="+mj-ea"/>
          <a:cs typeface="+mj-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j-lt"/>
          <a:ea typeface="+mj-ea"/>
          <a:cs typeface="+mj-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jpe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8.png"/></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9.png"/><Relationship Id="rId3" Type="http://schemas.openxmlformats.org/officeDocument/2006/relationships/image" Target="../media/image10.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1.png"/></Relationships>

</file>

<file path=ppt/slides/_rels/slide1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2.png"/></Relationships>

</file>

<file path=ppt/slides/_rels/slide1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hyperlink" Target="https://github.com/lenane68/buildtech.git." TargetMode="External"/><Relationship Id="rId3" Type="http://schemas.openxmlformats.org/officeDocument/2006/relationships/image" Target="../media/image13.png"/><Relationship Id="rId4" Type="http://schemas.openxmlformats.org/officeDocument/2006/relationships/image" Target="../media/image14.png"/></Relationships>

</file>

<file path=ppt/slides/_rels/slide1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5.png"/></Relationships>

</file>

<file path=ppt/slides/_rels/slide1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6.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jpeg"/></Relationships>

</file>

<file path=ppt/slides/_rels/slide2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7.png"/></Relationships>

</file>

<file path=ppt/slides/_rels/slide2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8.png"/></Relationships>

</file>

<file path=ppt/slides/_rels/slide2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9.png"/></Relationships>

</file>

<file path=ppt/slides/_rels/slide23.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0.png"/></Relationships>

</file>

<file path=ppt/slides/_rels/slide25.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3.jpeg"/><Relationship Id="rId3" Type="http://schemas.openxmlformats.org/officeDocument/2006/relationships/image" Target="../media/image4.jpeg"/></Relationships>

</file>

<file path=ppt/slides/_rels/slide3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7.jpeg"/><Relationship Id="rId3" Type="http://schemas.openxmlformats.org/officeDocument/2006/relationships/image" Target="../media/image21.png"/><Relationship Id="rId4" Type="http://schemas.openxmlformats.org/officeDocument/2006/relationships/image" Target="../media/image22.png"/></Relationships>

</file>

<file path=ppt/slides/_rels/slide3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8.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jpe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6.jpe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2.png"/><Relationship Id="rId3" Type="http://schemas.openxmlformats.org/officeDocument/2006/relationships/image" Target="../media/image3.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4.png"/><Relationship Id="rId3"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95" name="Freeform 4"/>
          <p:cNvSpPr/>
          <p:nvPr/>
        </p:nvSpPr>
        <p:spPr>
          <a:xfrm>
            <a:off x="0" y="0"/>
            <a:ext cx="18287996" cy="8304963"/>
          </a:xfrm>
          <a:prstGeom prst="rect">
            <a:avLst/>
          </a:prstGeom>
          <a:gradFill>
            <a:gsLst>
              <a:gs pos="0">
                <a:srgbClr val="050121"/>
              </a:gs>
              <a:gs pos="100000">
                <a:srgbClr val="010073">
                  <a:alpha val="0"/>
                </a:srgbClr>
              </a:gs>
            </a:gsLst>
            <a:lin ang="5400000"/>
          </a:gradFill>
          <a:ln w="12700">
            <a:miter lim="400000"/>
          </a:ln>
        </p:spPr>
        <p:txBody>
          <a:bodyPr lIns="45719" rIns="45719"/>
          <a:lstStyle/>
          <a:p>
            <a:pPr/>
          </a:p>
        </p:txBody>
      </p:sp>
      <p:sp>
        <p:nvSpPr>
          <p:cNvPr id="96" name="TextBox 6"/>
          <p:cNvSpPr txBox="1"/>
          <p:nvPr/>
        </p:nvSpPr>
        <p:spPr>
          <a:xfrm>
            <a:off x="1009650" y="4631223"/>
            <a:ext cx="16249650" cy="85596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6700"/>
              </a:lnSpc>
              <a:defRPr b="1" sz="6000">
                <a:solidFill>
                  <a:srgbClr val="FFFFFF"/>
                </a:solidFill>
                <a:latin typeface="Montserrat Bold"/>
                <a:ea typeface="Montserrat Bold"/>
                <a:cs typeface="Montserrat Bold"/>
                <a:sym typeface="Montserrat Bold"/>
              </a:defRPr>
            </a:lvl1pPr>
          </a:lstStyle>
          <a:p>
            <a:pPr/>
            <a:r>
              <a:t>A CONSTRUCTION MANAGMENT SYSTEM</a:t>
            </a:r>
          </a:p>
        </p:txBody>
      </p:sp>
      <p:sp>
        <p:nvSpPr>
          <p:cNvPr id="97" name="TextBox 7"/>
          <p:cNvSpPr txBox="1"/>
          <p:nvPr/>
        </p:nvSpPr>
        <p:spPr>
          <a:xfrm>
            <a:off x="1009650" y="2792315"/>
            <a:ext cx="16249650" cy="17874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4000"/>
              </a:lnSpc>
              <a:defRPr sz="12500">
                <a:solidFill>
                  <a:srgbClr val="FFFFFF"/>
                </a:solidFill>
                <a:latin typeface="Montserrat"/>
                <a:ea typeface="Montserrat"/>
                <a:cs typeface="Montserrat"/>
                <a:sym typeface="Montserrat"/>
              </a:defRPr>
            </a:lvl1pPr>
          </a:lstStyle>
          <a:p>
            <a:pPr/>
            <a:r>
              <a:t>BUILDTECH</a:t>
            </a:r>
          </a:p>
        </p:txBody>
      </p:sp>
      <p:sp>
        <p:nvSpPr>
          <p:cNvPr id="98" name="Freeform 9"/>
          <p:cNvSpPr/>
          <p:nvPr/>
        </p:nvSpPr>
        <p:spPr>
          <a:xfrm>
            <a:off x="17259300" y="0"/>
            <a:ext cx="1028701" cy="1028701"/>
          </a:xfrm>
          <a:prstGeom prst="rect">
            <a:avLst/>
          </a:prstGeom>
          <a:solidFill>
            <a:srgbClr val="FFFFFF">
              <a:alpha val="14902"/>
            </a:srgbClr>
          </a:solidFill>
          <a:ln w="12700">
            <a:miter lim="400000"/>
          </a:ln>
        </p:spPr>
        <p:txBody>
          <a:bodyPr lIns="45719" rIns="45719"/>
          <a:lstStyle/>
          <a:p>
            <a:pPr/>
          </a:p>
        </p:txBody>
      </p:sp>
      <p:sp>
        <p:nvSpPr>
          <p:cNvPr id="99" name="TextBox 11"/>
          <p:cNvSpPr txBox="1"/>
          <p:nvPr/>
        </p:nvSpPr>
        <p:spPr>
          <a:xfrm>
            <a:off x="14931553" y="8424329"/>
            <a:ext cx="2842097" cy="64693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2600"/>
              </a:lnSpc>
              <a:defRPr>
                <a:solidFill>
                  <a:srgbClr val="FFFFFF"/>
                </a:solidFill>
                <a:latin typeface="Canva Sans"/>
                <a:ea typeface="Canva Sans"/>
                <a:cs typeface="Canva Sans"/>
                <a:sym typeface="Canva Sans"/>
              </a:defRPr>
            </a:pPr>
            <a:r>
              <a:t>By: Lena Nemah Dabbah</a:t>
            </a:r>
          </a:p>
          <a:p>
            <a:pPr algn="ctr">
              <a:lnSpc>
                <a:spcPts val="2600"/>
              </a:lnSpc>
              <a:defRPr>
                <a:solidFill>
                  <a:srgbClr val="FFFFFF"/>
                </a:solidFill>
                <a:latin typeface="Canva Sans"/>
                <a:ea typeface="Canva Sans"/>
                <a:cs typeface="Canva Sans"/>
                <a:sym typeface="Canva Sans"/>
              </a:defRPr>
            </a:pPr>
            <a:r>
              <a:t>ID: 209140268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68"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69" name="Picture 6" descr="Picture 6"/>
          <p:cNvPicPr>
            <a:picLocks noChangeAspect="1"/>
          </p:cNvPicPr>
          <p:nvPr/>
        </p:nvPicPr>
        <p:blipFill>
          <a:blip r:embed="rId2">
            <a:extLst/>
          </a:blip>
          <a:srcRect l="12307" t="0" r="12307" b="0"/>
          <a:stretch>
            <a:fillRect/>
          </a:stretch>
        </p:blipFill>
        <p:spPr>
          <a:xfrm>
            <a:off x="12579339" y="514350"/>
            <a:ext cx="5085101" cy="4629150"/>
          </a:xfrm>
          <a:prstGeom prst="rect">
            <a:avLst/>
          </a:prstGeom>
          <a:ln w="12700">
            <a:miter lim="400000"/>
          </a:ln>
        </p:spPr>
      </p:pic>
      <p:sp>
        <p:nvSpPr>
          <p:cNvPr id="170" name="Freeform 7"/>
          <p:cNvSpPr/>
          <p:nvPr/>
        </p:nvSpPr>
        <p:spPr>
          <a:xfrm>
            <a:off x="9897598" y="5266802"/>
            <a:ext cx="7107347" cy="4459861"/>
          </a:xfrm>
          <a:prstGeom prst="rect">
            <a:avLst/>
          </a:prstGeom>
          <a:blipFill>
            <a:blip r:embed="rId3"/>
            <a:stretch>
              <a:fillRect/>
            </a:stretch>
          </a:blipFill>
          <a:ln w="12700">
            <a:miter lim="400000"/>
          </a:ln>
        </p:spPr>
        <p:txBody>
          <a:bodyPr lIns="45719" rIns="45719"/>
          <a:lstStyle/>
          <a:p>
            <a:pPr/>
          </a:p>
        </p:txBody>
      </p:sp>
      <p:sp>
        <p:nvSpPr>
          <p:cNvPr id="171" name="Freeform 9"/>
          <p:cNvSpPr/>
          <p:nvPr/>
        </p:nvSpPr>
        <p:spPr>
          <a:xfrm>
            <a:off x="5565626" y="6935603"/>
            <a:ext cx="4017322" cy="2619549"/>
          </a:xfrm>
          <a:prstGeom prst="ellipse">
            <a:avLst/>
          </a:prstGeom>
          <a:blipFill>
            <a:blip r:embed="rId4"/>
            <a:stretch>
              <a:fillRect/>
            </a:stretch>
          </a:blipFill>
          <a:ln w="12700">
            <a:miter lim="400000"/>
          </a:ln>
        </p:spPr>
        <p:txBody>
          <a:bodyPr lIns="45719" rIns="45719"/>
          <a:lstStyle/>
          <a:p>
            <a:pPr/>
          </a:p>
        </p:txBody>
      </p:sp>
      <p:sp>
        <p:nvSpPr>
          <p:cNvPr id="172" name="TextBox 10"/>
          <p:cNvSpPr txBox="1"/>
          <p:nvPr/>
        </p:nvSpPr>
        <p:spPr>
          <a:xfrm>
            <a:off x="576149" y="2463922"/>
            <a:ext cx="9138881" cy="374522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54145" indent="-327071">
              <a:lnSpc>
                <a:spcPts val="6000"/>
              </a:lnSpc>
              <a:buSzPct val="100000"/>
              <a:buFont typeface="Arial"/>
              <a:buChar char="•"/>
              <a:defRPr sz="3000">
                <a:solidFill>
                  <a:srgbClr val="1F2020"/>
                </a:solidFill>
                <a:latin typeface="Canva Sans"/>
                <a:ea typeface="Canva Sans"/>
                <a:cs typeface="Canva Sans"/>
                <a:sym typeface="Canva Sans"/>
              </a:defRPr>
            </a:pPr>
            <a:r>
              <a:t>MySQL – Used as the main relational database to store users, projects, tasks, images, and system configurations.</a:t>
            </a:r>
          </a:p>
          <a:p>
            <a:pPr lvl="1" marL="654145" indent="-327071">
              <a:lnSpc>
                <a:spcPts val="6000"/>
              </a:lnSpc>
              <a:buSzPct val="100000"/>
              <a:buFont typeface="Arial"/>
              <a:buChar char="•"/>
              <a:defRPr sz="3000">
                <a:solidFill>
                  <a:srgbClr val="1F2020"/>
                </a:solidFill>
                <a:latin typeface="Canva Sans"/>
                <a:ea typeface="Canva Sans"/>
                <a:cs typeface="Canva Sans"/>
                <a:sym typeface="Canva Sans"/>
              </a:defRPr>
            </a:pPr>
            <a:r>
              <a:t>Managed via phpMyAdmin within XAMPP environment.</a:t>
            </a:r>
          </a:p>
        </p:txBody>
      </p:sp>
      <p:sp>
        <p:nvSpPr>
          <p:cNvPr id="173" name="TextBox 11"/>
          <p:cNvSpPr txBox="1"/>
          <p:nvPr/>
        </p:nvSpPr>
        <p:spPr>
          <a:xfrm>
            <a:off x="576149" y="1066799"/>
            <a:ext cx="4989479" cy="834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b="1" sz="5400">
                <a:solidFill>
                  <a:srgbClr val="010073"/>
                </a:solidFill>
                <a:latin typeface="Montserrat Bold"/>
                <a:ea typeface="Montserrat Bold"/>
                <a:cs typeface="Montserrat Bold"/>
                <a:sym typeface="Montserrat Bold"/>
              </a:defRPr>
            </a:lvl1pPr>
          </a:lstStyle>
          <a:p>
            <a:pPr/>
            <a:r>
              <a:t>🗃️ Database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75"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76" name="Picture 6" descr="Picture 6"/>
          <p:cNvPicPr>
            <a:picLocks noChangeAspect="1"/>
          </p:cNvPicPr>
          <p:nvPr/>
        </p:nvPicPr>
        <p:blipFill>
          <a:blip r:embed="rId2">
            <a:extLst/>
          </a:blip>
          <a:srcRect l="18594" t="0" r="18594" b="0"/>
          <a:stretch>
            <a:fillRect/>
          </a:stretch>
        </p:blipFill>
        <p:spPr>
          <a:xfrm>
            <a:off x="11854857" y="4238911"/>
            <a:ext cx="5617245" cy="5019389"/>
          </a:xfrm>
          <a:prstGeom prst="rect">
            <a:avLst/>
          </a:prstGeom>
          <a:ln w="12700">
            <a:miter lim="400000"/>
          </a:ln>
        </p:spPr>
      </p:pic>
      <p:sp>
        <p:nvSpPr>
          <p:cNvPr id="177" name="TextBox 7"/>
          <p:cNvSpPr txBox="1"/>
          <p:nvPr/>
        </p:nvSpPr>
        <p:spPr>
          <a:xfrm>
            <a:off x="845729" y="2144119"/>
            <a:ext cx="10829898" cy="526922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000"/>
              </a:lnSpc>
              <a:defRPr sz="3000">
                <a:solidFill>
                  <a:srgbClr val="1F2020"/>
                </a:solidFill>
                <a:latin typeface="Canva Sans"/>
                <a:ea typeface="Canva Sans"/>
                <a:cs typeface="Canva Sans"/>
                <a:sym typeface="Canva Sans"/>
              </a:defRPr>
            </a:lvl1pPr>
          </a:lstStyle>
          <a:p>
            <a:pPr/>
            <a:r>
              <a:t>A YOLO-based object detection model, implemented in Python, is responsible for analyzing uploaded images and identifying safety compliance (e.g., hardhats, vests, masks). The model was trained using a labeled construction site safety dataset from Kaggle. Image analysis is triggered automatically by a scheduled task (such as a cron job), ensuring regular and efficient safety checks.</a:t>
            </a:r>
          </a:p>
        </p:txBody>
      </p:sp>
      <p:sp>
        <p:nvSpPr>
          <p:cNvPr id="178" name="Freeform 8"/>
          <p:cNvSpPr/>
          <p:nvPr/>
        </p:nvSpPr>
        <p:spPr>
          <a:xfrm>
            <a:off x="13060303" y="851374"/>
            <a:ext cx="4713348" cy="2653977"/>
          </a:xfrm>
          <a:prstGeom prst="rect">
            <a:avLst/>
          </a:prstGeom>
          <a:blipFill>
            <a:blip r:embed="rId3"/>
            <a:stretch>
              <a:fillRect/>
            </a:stretch>
          </a:blipFill>
          <a:ln w="12700">
            <a:miter lim="400000"/>
          </a:ln>
        </p:spPr>
        <p:txBody>
          <a:bodyPr lIns="45719" rIns="45719"/>
          <a:lstStyle/>
          <a:p>
            <a:pPr/>
          </a:p>
        </p:txBody>
      </p:sp>
      <p:sp>
        <p:nvSpPr>
          <p:cNvPr id="179" name="TextBox 9"/>
          <p:cNvSpPr txBox="1"/>
          <p:nvPr/>
        </p:nvSpPr>
        <p:spPr>
          <a:xfrm>
            <a:off x="259083" y="1066799"/>
            <a:ext cx="12003191" cy="834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b="1" sz="5400">
                <a:solidFill>
                  <a:srgbClr val="010073"/>
                </a:solidFill>
                <a:latin typeface="Montserrat Bold"/>
                <a:ea typeface="Montserrat Bold"/>
                <a:cs typeface="Montserrat Bold"/>
                <a:sym typeface="Montserrat Bold"/>
              </a:defRPr>
            </a:lvl1pPr>
          </a:lstStyle>
          <a:p>
            <a:pPr/>
            <a:r>
              <a:t>🤖 Machine Learning Integration</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81"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82" name="Picture 6" descr="Picture 6"/>
          <p:cNvPicPr>
            <a:picLocks noChangeAspect="1"/>
          </p:cNvPicPr>
          <p:nvPr/>
        </p:nvPicPr>
        <p:blipFill>
          <a:blip r:embed="rId2">
            <a:extLst/>
          </a:blip>
          <a:srcRect l="18594" t="0" r="18594" b="0"/>
          <a:stretch>
            <a:fillRect/>
          </a:stretch>
        </p:blipFill>
        <p:spPr>
          <a:xfrm>
            <a:off x="11854857" y="4238911"/>
            <a:ext cx="5617245" cy="5019389"/>
          </a:xfrm>
          <a:prstGeom prst="rect">
            <a:avLst/>
          </a:prstGeom>
          <a:ln w="12700">
            <a:miter lim="400000"/>
          </a:ln>
        </p:spPr>
      </p:pic>
      <p:sp>
        <p:nvSpPr>
          <p:cNvPr id="183" name="TextBox 7"/>
          <p:cNvSpPr txBox="1"/>
          <p:nvPr/>
        </p:nvSpPr>
        <p:spPr>
          <a:xfrm>
            <a:off x="845729" y="2144120"/>
            <a:ext cx="10829898" cy="44767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6000"/>
              </a:lnSpc>
            </a:pPr>
          </a:p>
          <a:p>
            <a:pPr lvl="1" marL="654145" indent="-327071">
              <a:lnSpc>
                <a:spcPts val="6000"/>
              </a:lnSpc>
              <a:buSzPct val="100000"/>
              <a:buFont typeface="Arial"/>
              <a:buChar char="•"/>
              <a:defRPr sz="3000">
                <a:solidFill>
                  <a:srgbClr val="1F2020"/>
                </a:solidFill>
                <a:latin typeface="Canva Sans"/>
                <a:ea typeface="Canva Sans"/>
                <a:cs typeface="Canva Sans"/>
                <a:sym typeface="Canva Sans"/>
              </a:defRPr>
            </a:pPr>
            <a:r>
              <a:t>XAMPP is used as the local development environment, including Apache server and MySQL database.</a:t>
            </a:r>
          </a:p>
          <a:p>
            <a:pPr lvl="1" marL="654145" indent="-327071">
              <a:lnSpc>
                <a:spcPts val="6000"/>
              </a:lnSpc>
              <a:buSzPct val="100000"/>
              <a:buFont typeface="Arial"/>
              <a:buChar char="•"/>
              <a:defRPr sz="3000">
                <a:solidFill>
                  <a:srgbClr val="1F2020"/>
                </a:solidFill>
                <a:latin typeface="Canva Sans"/>
                <a:ea typeface="Canva Sans"/>
                <a:cs typeface="Canva Sans"/>
                <a:sym typeface="Canva Sans"/>
              </a:defRPr>
            </a:pPr>
            <a:r>
              <a:t>The system runs locally but is structured in a way that can be easily deployed to a remote server.</a:t>
            </a:r>
          </a:p>
        </p:txBody>
      </p:sp>
      <p:sp>
        <p:nvSpPr>
          <p:cNvPr id="184" name="Freeform 8"/>
          <p:cNvSpPr/>
          <p:nvPr/>
        </p:nvSpPr>
        <p:spPr>
          <a:xfrm>
            <a:off x="13060303" y="851374"/>
            <a:ext cx="4713348" cy="2653977"/>
          </a:xfrm>
          <a:prstGeom prst="rect">
            <a:avLst/>
          </a:prstGeom>
          <a:blipFill>
            <a:blip r:embed="rId3"/>
            <a:stretch>
              <a:fillRect/>
            </a:stretch>
          </a:blipFill>
          <a:ln w="12700">
            <a:miter lim="400000"/>
          </a:ln>
        </p:spPr>
        <p:txBody>
          <a:bodyPr lIns="45719" rIns="45719"/>
          <a:lstStyle/>
          <a:p>
            <a:pPr/>
          </a:p>
        </p:txBody>
      </p:sp>
      <p:sp>
        <p:nvSpPr>
          <p:cNvPr id="185" name="TextBox 9"/>
          <p:cNvSpPr txBox="1"/>
          <p:nvPr/>
        </p:nvSpPr>
        <p:spPr>
          <a:xfrm>
            <a:off x="259083" y="1066799"/>
            <a:ext cx="12003191" cy="834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b="1" sz="5400">
                <a:solidFill>
                  <a:srgbClr val="010073"/>
                </a:solidFill>
                <a:latin typeface="Montserrat Bold"/>
                <a:ea typeface="Montserrat Bold"/>
                <a:cs typeface="Montserrat Bold"/>
                <a:sym typeface="Montserrat Bold"/>
              </a:defRPr>
            </a:lvl1pPr>
          </a:lstStyle>
          <a:p>
            <a:pPr/>
            <a:r>
              <a:t>🛠️ Infrastructure</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87"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graphicFrame>
        <p:nvGraphicFramePr>
          <p:cNvPr id="188" name="Table 5"/>
          <p:cNvGraphicFramePr/>
          <p:nvPr/>
        </p:nvGraphicFramePr>
        <p:xfrm>
          <a:off x="1028700" y="1142151"/>
          <a:ext cx="16519479" cy="883920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894217"/>
                <a:gridCol w="12625262"/>
              </a:tblGrid>
              <a:tr h="745360">
                <a:tc>
                  <a:txBody>
                    <a:bodyPr/>
                    <a:lstStyle/>
                    <a:p>
                      <a:pPr algn="l">
                        <a:lnSpc>
                          <a:spcPts val="2200"/>
                        </a:lnSpc>
                        <a:defRPr sz="1800"/>
                      </a:pPr>
                      <a:r>
                        <a:rPr sz="1500">
                          <a:latin typeface="Open Sans"/>
                          <a:ea typeface="Open Sans"/>
                          <a:cs typeface="Open Sans"/>
                          <a:sym typeface="Open Sans"/>
                        </a:rPr>
                        <a:t>File/Page Name</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Description</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745360">
                <a:tc>
                  <a:txBody>
                    <a:bodyPr/>
                    <a:lstStyle/>
                    <a:p>
                      <a:pPr algn="l">
                        <a:lnSpc>
                          <a:spcPts val="2200"/>
                        </a:lnSpc>
                        <a:defRPr sz="1800"/>
                      </a:pPr>
                      <a:r>
                        <a:rPr sz="1500">
                          <a:latin typeface="Open Sans"/>
                          <a:ea typeface="Open Sans"/>
                          <a:cs typeface="Open Sans"/>
                          <a:sym typeface="Open Sans"/>
                        </a:rPr>
                        <a:t>no_log_in.php</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The landing page for the system. Users can access it to start the login process.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745360">
                <a:tc>
                  <a:txBody>
                    <a:bodyPr/>
                    <a:lstStyle/>
                    <a:p>
                      <a:pPr algn="l">
                        <a:lnSpc>
                          <a:spcPts val="2200"/>
                        </a:lnSpc>
                        <a:defRPr sz="1800"/>
                      </a:pPr>
                      <a:r>
                        <a:rPr sz="1500">
                          <a:latin typeface="Open Sans"/>
                          <a:ea typeface="Open Sans"/>
                          <a:cs typeface="Open Sans"/>
                          <a:sym typeface="Open Sans"/>
                        </a:rPr>
                        <a:t>index.php</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The login page where users enter their credentials (username/password) to access the system.</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022480">
                <a:tc>
                  <a:txBody>
                    <a:bodyPr/>
                    <a:lstStyle/>
                    <a:p>
                      <a:pPr algn="l">
                        <a:lnSpc>
                          <a:spcPts val="2200"/>
                        </a:lnSpc>
                        <a:defRPr sz="1800"/>
                      </a:pPr>
                      <a:r>
                        <a:rPr sz="1500">
                          <a:latin typeface="Open Sans"/>
                          <a:ea typeface="Open Sans"/>
                          <a:cs typeface="Open Sans"/>
                          <a:sym typeface="Open Sans"/>
                        </a:rPr>
                        <a:t>home.php</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The homepage for managers after they log in, displaying an overview or dashboard for managing projects and other system functionalities.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745360">
                <a:tc>
                  <a:txBody>
                    <a:bodyPr/>
                    <a:lstStyle/>
                    <a:p>
                      <a:pPr algn="l">
                        <a:lnSpc>
                          <a:spcPts val="2200"/>
                        </a:lnSpc>
                        <a:defRPr sz="1800"/>
                      </a:pPr>
                      <a:r>
                        <a:rPr sz="1500">
                          <a:latin typeface="Open Sans"/>
                          <a:ea typeface="Open Sans"/>
                          <a:cs typeface="Open Sans"/>
                          <a:sym typeface="Open Sans"/>
                        </a:rPr>
                        <a:t>projects.php</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Displays a list of all projects stored in the database, allowing managers to select a specific project for further actions.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022480">
                <a:tc>
                  <a:txBody>
                    <a:bodyPr/>
                    <a:lstStyle/>
                    <a:p>
                      <a:pPr algn="l">
                        <a:lnSpc>
                          <a:spcPts val="2200"/>
                        </a:lnSpc>
                        <a:defRPr sz="1800"/>
                      </a:pPr>
                      <a:r>
                        <a:rPr sz="1500">
                          <a:latin typeface="Open Sans"/>
                          <a:ea typeface="Open Sans"/>
                          <a:cs typeface="Open Sans"/>
                          <a:sym typeface="Open Sans"/>
                        </a:rPr>
                        <a:t>project.php</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A project details page, showing detailed information about a selected project (e.g., project name, status, etc.), and allowing further interactions like uploading images.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745360">
                <a:tc>
                  <a:txBody>
                    <a:bodyPr/>
                    <a:lstStyle/>
                    <a:p>
                      <a:pPr algn="l">
                        <a:lnSpc>
                          <a:spcPts val="2200"/>
                        </a:lnSpc>
                        <a:defRPr sz="1800"/>
                      </a:pPr>
                      <a:r>
                        <a:rPr sz="1500">
                          <a:latin typeface="Open Sans"/>
                          <a:ea typeface="Open Sans"/>
                          <a:cs typeface="Open Sans"/>
                          <a:sym typeface="Open Sans"/>
                        </a:rPr>
                        <a:t>upload_handler.php</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Handles image uploads related to projects, storing them in the database with a status of not_analyzed.</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022480">
                <a:tc>
                  <a:txBody>
                    <a:bodyPr/>
                    <a:lstStyle/>
                    <a:p>
                      <a:pPr algn="l">
                        <a:lnSpc>
                          <a:spcPts val="2200"/>
                        </a:lnSpc>
                        <a:defRPr sz="1800"/>
                      </a:pPr>
                      <a:r>
                        <a:rPr sz="1500">
                          <a:latin typeface="Open Sans"/>
                          <a:ea typeface="Open Sans"/>
                          <a:cs typeface="Open Sans"/>
                          <a:sym typeface="Open Sans"/>
                        </a:rPr>
                        <a:t>check_images.php</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Analyzes the uploaded images with a status of not_analyzed, calls a Python script to process the images, and generates a PDF report with analysis results and send a mail to : lena.mhamed@hotmail.com</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022480">
                <a:tc>
                  <a:txBody>
                    <a:bodyPr/>
                    <a:lstStyle/>
                    <a:p>
                      <a:pPr algn="l">
                        <a:lnSpc>
                          <a:spcPts val="2200"/>
                        </a:lnSpc>
                        <a:defRPr sz="1800"/>
                      </a:pPr>
                      <a:r>
                        <a:rPr sz="1500">
                          <a:latin typeface="Open Sans"/>
                          <a:ea typeface="Open Sans"/>
                          <a:cs typeface="Open Sans"/>
                          <a:sym typeface="Open Sans"/>
                        </a:rPr>
                        <a:t>call_check_images.py</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A Python script that serves as a utility to invoke the check_images.php script for processing images. It likely prepares data for checking and triggering the analysis process.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022480">
                <a:tc>
                  <a:txBody>
                    <a:bodyPr/>
                    <a:lstStyle/>
                    <a:p>
                      <a:pPr algn="l">
                        <a:lnSpc>
                          <a:spcPts val="2200"/>
                        </a:lnSpc>
                        <a:defRPr sz="1800"/>
                      </a:pPr>
                      <a:r>
                        <a:rPr sz="1500">
                          <a:latin typeface="Open Sans"/>
                          <a:ea typeface="Open Sans"/>
                          <a:cs typeface="Open Sans"/>
                          <a:sym typeface="Open Sans"/>
                        </a:rPr>
                        <a:t>analyze_image.py</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200"/>
                        </a:lnSpc>
                        <a:defRPr sz="1800"/>
                      </a:pPr>
                      <a:r>
                        <a:rPr sz="1500">
                          <a:latin typeface="Open Sans"/>
                          <a:ea typeface="Open Sans"/>
                          <a:cs typeface="Open Sans"/>
                          <a:sym typeface="Open Sans"/>
                        </a:rPr>
                        <a:t>The Python script that actually analyzes images related to construction site safety using YOLO (You Only Look Once) model. It detects safety equipment and unsafe conditions in images, marking unsafe ones for reporting.</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bl>
          </a:graphicData>
        </a:graphic>
      </p:graphicFrame>
      <p:sp>
        <p:nvSpPr>
          <p:cNvPr id="189" name="TextBox 6"/>
          <p:cNvSpPr txBox="1"/>
          <p:nvPr/>
        </p:nvSpPr>
        <p:spPr>
          <a:xfrm>
            <a:off x="497787" y="350703"/>
            <a:ext cx="10539447" cy="6655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5200"/>
              </a:lnSpc>
              <a:defRPr b="1" sz="4700">
                <a:solidFill>
                  <a:srgbClr val="010073"/>
                </a:solidFill>
                <a:latin typeface="Montserrat Bold"/>
                <a:ea typeface="Montserrat Bold"/>
                <a:cs typeface="Montserrat Bold"/>
                <a:sym typeface="Montserrat Bold"/>
              </a:defRPr>
            </a:lvl1pPr>
          </a:lstStyle>
          <a:p>
            <a:pPr/>
            <a:r>
              <a:t>Main Pages and Their Functions</a:t>
            </a:r>
          </a:p>
        </p:txBody>
      </p:sp>
    </p:spTree>
  </p:cSld>
  <p:clrMapOvr>
    <a:masterClrMapping/>
  </p:clrMapOvr>
  <p:transition xmlns:p14="http://schemas.microsoft.com/office/powerpoint/2010/main" spd="med" advClick="1"/>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91"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192" name="Freeform 5"/>
          <p:cNvSpPr/>
          <p:nvPr/>
        </p:nvSpPr>
        <p:spPr>
          <a:xfrm>
            <a:off x="11011047" y="5974605"/>
            <a:ext cx="6762603" cy="3803965"/>
          </a:xfrm>
          <a:prstGeom prst="rect">
            <a:avLst/>
          </a:prstGeom>
          <a:blipFill>
            <a:blip r:embed="rId2"/>
            <a:stretch>
              <a:fillRect/>
            </a:stretch>
          </a:blipFill>
          <a:ln w="12700">
            <a:miter lim="400000"/>
          </a:ln>
        </p:spPr>
        <p:txBody>
          <a:bodyPr lIns="45719" rIns="45719"/>
          <a:lstStyle/>
          <a:p>
            <a:pPr/>
          </a:p>
        </p:txBody>
      </p:sp>
      <p:sp>
        <p:nvSpPr>
          <p:cNvPr id="193" name="TextBox 6"/>
          <p:cNvSpPr txBox="1"/>
          <p:nvPr/>
        </p:nvSpPr>
        <p:spPr>
          <a:xfrm>
            <a:off x="290981" y="2465890"/>
            <a:ext cx="14769993" cy="290054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600"/>
              </a:lnSpc>
              <a:defRPr sz="3300">
                <a:latin typeface="Canva Sans"/>
                <a:ea typeface="Canva Sans"/>
                <a:cs typeface="Canva Sans"/>
                <a:sym typeface="Canva Sans"/>
              </a:defRPr>
            </a:lvl1pPr>
          </a:lstStyle>
          <a:p>
            <a:pPr/>
            <a:r>
              <a:t>This is the exciting second version of the system, where we've introduced enhanced safety features and a sleek design overhaul to support Hebrew. While this version brings these new additions, I will also be including the original developer guide from the first version for reference, so you have everything you need to work with the complete system.</a:t>
            </a:r>
          </a:p>
        </p:txBody>
      </p:sp>
      <p:sp>
        <p:nvSpPr>
          <p:cNvPr id="194" name="TextBox 7"/>
          <p:cNvSpPr txBox="1"/>
          <p:nvPr/>
        </p:nvSpPr>
        <p:spPr>
          <a:xfrm>
            <a:off x="290981" y="1489555"/>
            <a:ext cx="10539447" cy="6655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Second Version</a:t>
            </a:r>
          </a:p>
        </p:txBody>
      </p:sp>
    </p:spTree>
  </p:cSld>
  <p:clrMapOvr>
    <a:masterClrMapping/>
  </p:clrMapOvr>
  <p:transition xmlns:p14="http://schemas.microsoft.com/office/powerpoint/2010/main" spd="med" advClick="1"/>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96"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graphicFrame>
        <p:nvGraphicFramePr>
          <p:cNvPr id="197" name="Table 5"/>
          <p:cNvGraphicFramePr/>
          <p:nvPr/>
        </p:nvGraphicFramePr>
        <p:xfrm>
          <a:off x="1028700" y="1728028"/>
          <a:ext cx="15840756" cy="80581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5741021"/>
                <a:gridCol w="10099735"/>
              </a:tblGrid>
              <a:tr h="831624">
                <a:tc>
                  <a:txBody>
                    <a:bodyPr/>
                    <a:lstStyle/>
                    <a:p>
                      <a:pPr algn="l">
                        <a:lnSpc>
                          <a:spcPts val="2900"/>
                        </a:lnSpc>
                        <a:defRPr sz="1800"/>
                      </a:pPr>
                      <a:r>
                        <a:rPr sz="2100">
                          <a:latin typeface="Canva Sans"/>
                          <a:ea typeface="Canva Sans"/>
                          <a:cs typeface="Canva Sans"/>
                          <a:sym typeface="Canva Sans"/>
                        </a:rPr>
                        <a:t>Tool / Technology</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900"/>
                        </a:lnSpc>
                        <a:defRPr sz="1800"/>
                      </a:pPr>
                      <a:r>
                        <a:rPr sz="2100">
                          <a:latin typeface="Canva Sans"/>
                          <a:ea typeface="Canva Sans"/>
                          <a:cs typeface="Canva Sans"/>
                          <a:sym typeface="Canva Sans"/>
                        </a:rPr>
                        <a:t>Description</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04421">
                <a:tc>
                  <a:txBody>
                    <a:bodyPr/>
                    <a:lstStyle/>
                    <a:p>
                      <a:pPr algn="l">
                        <a:lnSpc>
                          <a:spcPts val="2900"/>
                        </a:lnSpc>
                        <a:defRPr sz="1800"/>
                      </a:pPr>
                      <a:r>
                        <a:rPr sz="2100">
                          <a:latin typeface="Canva Sans"/>
                          <a:ea typeface="Canva Sans"/>
                          <a:cs typeface="Canva Sans"/>
                          <a:sym typeface="Canva Sans"/>
                        </a:rPr>
                        <a:t>Visual Studio Code (VSCode)</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900"/>
                        </a:lnSpc>
                        <a:defRPr sz="1800"/>
                      </a:pPr>
                      <a:r>
                        <a:rPr sz="2100">
                          <a:latin typeface="Canva Sans"/>
                          <a:ea typeface="Canva Sans"/>
                          <a:cs typeface="Canva Sans"/>
                          <a:sym typeface="Canva Sans"/>
                        </a:rPr>
                        <a:t>The main code editor used for writing and managing the project files, including PHP, HTML, CSS, JavaScript, and Python.</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04421">
                <a:tc>
                  <a:txBody>
                    <a:bodyPr/>
                    <a:lstStyle/>
                    <a:p>
                      <a:pPr algn="l">
                        <a:lnSpc>
                          <a:spcPts val="2900"/>
                        </a:lnSpc>
                        <a:defRPr sz="1800"/>
                      </a:pPr>
                      <a:r>
                        <a:rPr sz="2100">
                          <a:latin typeface="Canva Sans"/>
                          <a:ea typeface="Canva Sans"/>
                          <a:cs typeface="Canva Sans"/>
                          <a:sym typeface="Canva Sans"/>
                        </a:rPr>
                        <a:t>XAMPP</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900"/>
                        </a:lnSpc>
                        <a:defRPr sz="1800"/>
                      </a:pPr>
                      <a:r>
                        <a:rPr sz="2100">
                          <a:latin typeface="Canva Sans"/>
                          <a:ea typeface="Canva Sans"/>
                          <a:cs typeface="Canva Sans"/>
                          <a:sym typeface="Canva Sans"/>
                        </a:rPr>
                        <a:t>A local server environment used to run Apache and MySQL, enabling local hosting of the PHP-based web system.</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04421">
                <a:tc>
                  <a:txBody>
                    <a:bodyPr/>
                    <a:lstStyle/>
                    <a:p>
                      <a:pPr algn="l">
                        <a:lnSpc>
                          <a:spcPts val="2900"/>
                        </a:lnSpc>
                        <a:defRPr sz="1800"/>
                      </a:pPr>
                      <a:r>
                        <a:rPr sz="2100">
                          <a:latin typeface="Canva Sans"/>
                          <a:ea typeface="Canva Sans"/>
                          <a:cs typeface="Canva Sans"/>
                          <a:sym typeface="Canva Sans"/>
                        </a:rPr>
                        <a:t>MySQL + phpMyAdmin</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900"/>
                        </a:lnSpc>
                        <a:defRPr sz="1800"/>
                      </a:pPr>
                      <a:r>
                        <a:rPr sz="2100">
                          <a:latin typeface="Canva Sans"/>
                          <a:ea typeface="Canva Sans"/>
                          <a:cs typeface="Canva Sans"/>
                          <a:sym typeface="Canva Sans"/>
                        </a:rPr>
                        <a:t>MySQL was used as the database management system. phpMyAdmin provided a user-friendly web interface to manage databases.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04421">
                <a:tc>
                  <a:txBody>
                    <a:bodyPr/>
                    <a:lstStyle/>
                    <a:p>
                      <a:pPr algn="l">
                        <a:lnSpc>
                          <a:spcPts val="2900"/>
                        </a:lnSpc>
                        <a:defRPr sz="1800"/>
                      </a:pPr>
                      <a:r>
                        <a:rPr sz="2100">
                          <a:latin typeface="Canva Sans"/>
                          <a:ea typeface="Canva Sans"/>
                          <a:cs typeface="Canva Sans"/>
                          <a:sym typeface="Canva Sans"/>
                        </a:rPr>
                        <a:t>Git</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900"/>
                        </a:lnSpc>
                        <a:defRPr sz="1800"/>
                      </a:pPr>
                      <a:r>
                        <a:rPr sz="2100">
                          <a:latin typeface="Canva Sans"/>
                          <a:ea typeface="Canva Sans"/>
                          <a:cs typeface="Canva Sans"/>
                          <a:sym typeface="Canva Sans"/>
                        </a:rPr>
                        <a:t>Used for version control, allowing collaborative development and tracking of changes in the codebase.</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04421">
                <a:tc>
                  <a:txBody>
                    <a:bodyPr/>
                    <a:lstStyle/>
                    <a:p>
                      <a:pPr algn="l">
                        <a:lnSpc>
                          <a:spcPts val="2900"/>
                        </a:lnSpc>
                        <a:defRPr sz="1800"/>
                      </a:pPr>
                      <a:r>
                        <a:rPr sz="2100">
                          <a:latin typeface="Canva Sans"/>
                          <a:ea typeface="Canva Sans"/>
                          <a:cs typeface="Canva Sans"/>
                          <a:sym typeface="Canva Sans"/>
                        </a:rPr>
                        <a:t>Python (with virtual environment)</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900"/>
                        </a:lnSpc>
                        <a:defRPr sz="1800"/>
                      </a:pPr>
                      <a:r>
                        <a:rPr sz="2100">
                          <a:latin typeface="Canva Sans"/>
                          <a:ea typeface="Canva Sans"/>
                          <a:cs typeface="Canva Sans"/>
                          <a:sym typeface="Canva Sans"/>
                        </a:rPr>
                        <a:t>Used for image analysis scripts, including AI-based safety checks for images.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04421">
                <a:tc>
                  <a:txBody>
                    <a:bodyPr/>
                    <a:lstStyle/>
                    <a:p>
                      <a:pPr algn="l">
                        <a:lnSpc>
                          <a:spcPts val="2900"/>
                        </a:lnSpc>
                        <a:defRPr sz="1800"/>
                      </a:pPr>
                      <a:r>
                        <a:rPr sz="2100">
                          <a:latin typeface="Canva Sans"/>
                          <a:ea typeface="Canva Sans"/>
                          <a:cs typeface="Canva Sans"/>
                          <a:sym typeface="Canva Sans"/>
                        </a:rPr>
                        <a:t>Google Chrome</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l">
                        <a:lnSpc>
                          <a:spcPts val="2900"/>
                        </a:lnSpc>
                        <a:defRPr sz="1800"/>
                      </a:pPr>
                      <a:r>
                        <a:rPr sz="2100">
                          <a:latin typeface="Canva Sans"/>
                          <a:ea typeface="Canva Sans"/>
                          <a:cs typeface="Canva Sans"/>
                          <a:sym typeface="Canva Sans"/>
                        </a:rPr>
                        <a:t>Used primarily for testing and debugging the system in a browser environment.</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bl>
          </a:graphicData>
        </a:graphic>
      </p:graphicFrame>
      <p:sp>
        <p:nvSpPr>
          <p:cNvPr id="198" name="TextBox 6"/>
          <p:cNvSpPr txBox="1"/>
          <p:nvPr/>
        </p:nvSpPr>
        <p:spPr>
          <a:xfrm>
            <a:off x="290981" y="709518"/>
            <a:ext cx="10539447" cy="6655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Tools and Technologies Used</a:t>
            </a:r>
          </a:p>
        </p:txBody>
      </p:sp>
    </p:spTree>
  </p:cSld>
  <p:clrMapOvr>
    <a:masterClrMapping/>
  </p:clrMapOvr>
  <p:transition xmlns:p14="http://schemas.microsoft.com/office/powerpoint/2010/main" spd="med" advClick="1"/>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00"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01" name="Freeform 5"/>
          <p:cNvSpPr/>
          <p:nvPr/>
        </p:nvSpPr>
        <p:spPr>
          <a:xfrm>
            <a:off x="427868" y="648094"/>
            <a:ext cx="17219406" cy="8990812"/>
          </a:xfrm>
          <a:prstGeom prst="rect">
            <a:avLst/>
          </a:prstGeom>
          <a:blipFill>
            <a:blip r:embed="rId2"/>
            <a:stretch>
              <a:fillRect/>
            </a:stretch>
          </a:blipFill>
          <a:ln w="12700">
            <a:miter lim="400000"/>
          </a:ln>
        </p:spPr>
        <p:txBody>
          <a:bodyPr lIns="45719" rIns="45719"/>
          <a:lstStyle/>
          <a:p>
            <a:pPr/>
          </a:p>
        </p:txBody>
      </p:sp>
      <p:sp>
        <p:nvSpPr>
          <p:cNvPr id="202" name="Freeform 7"/>
          <p:cNvSpPr/>
          <p:nvPr/>
        </p:nvSpPr>
        <p:spPr>
          <a:xfrm>
            <a:off x="0" y="2944140"/>
            <a:ext cx="18287996" cy="4808149"/>
          </a:xfrm>
          <a:prstGeom prst="rect">
            <a:avLst/>
          </a:prstGeom>
          <a:solidFill>
            <a:srgbClr val="010073">
              <a:alpha val="73725"/>
            </a:srgbClr>
          </a:solidFill>
          <a:ln w="12700">
            <a:miter lim="400000"/>
          </a:ln>
        </p:spPr>
        <p:txBody>
          <a:bodyPr lIns="45719" rIns="45719"/>
          <a:lstStyle/>
          <a:p>
            <a:pPr/>
          </a:p>
        </p:txBody>
      </p:sp>
      <p:sp>
        <p:nvSpPr>
          <p:cNvPr id="203" name="TextBox 9"/>
          <p:cNvSpPr txBox="1"/>
          <p:nvPr/>
        </p:nvSpPr>
        <p:spPr>
          <a:xfrm>
            <a:off x="2231203" y="3393125"/>
            <a:ext cx="13612736" cy="35654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4000"/>
              </a:lnSpc>
              <a:defRPr b="1" sz="12500">
                <a:solidFill>
                  <a:srgbClr val="FFFFFF"/>
                </a:solidFill>
                <a:latin typeface="Montserrat Bold"/>
                <a:ea typeface="Montserrat Bold"/>
                <a:cs typeface="Montserrat Bold"/>
                <a:sym typeface="Montserrat Bold"/>
              </a:defRPr>
            </a:lvl1pPr>
          </a:lstStyle>
          <a:p>
            <a:pPr/>
            <a:r>
              <a:t>HOW TO RUN THE PROJECT</a:t>
            </a:r>
          </a:p>
        </p:txBody>
      </p:sp>
    </p:spTree>
  </p:cSld>
  <p:clrMapOvr>
    <a:masterClrMapping/>
  </p:clrMapOvr>
  <p:transition xmlns:p14="http://schemas.microsoft.com/office/powerpoint/2010/main" spd="med" advClick="1"/>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05"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06" name="Freeform 5">
            <a:hlinkClick r:id="rId2" invalidUrl="" action="" tgtFrame="" tooltip="" history="1" highlightClick="0" endSnd="0"/>
          </p:cNvPr>
          <p:cNvSpPr/>
          <p:nvPr/>
        </p:nvSpPr>
        <p:spPr>
          <a:xfrm>
            <a:off x="1912495" y="3158699"/>
            <a:ext cx="4198365" cy="1558644"/>
          </a:xfrm>
          <a:prstGeom prst="rect">
            <a:avLst/>
          </a:prstGeom>
          <a:blipFill>
            <a:blip r:embed="rId3"/>
            <a:stretch>
              <a:fillRect/>
            </a:stretch>
          </a:blipFill>
          <a:ln w="12700">
            <a:miter lim="400000"/>
          </a:ln>
        </p:spPr>
        <p:txBody>
          <a:bodyPr lIns="45719" rIns="45719"/>
          <a:lstStyle/>
          <a:p>
            <a:pPr/>
          </a:p>
        </p:txBody>
      </p:sp>
      <p:sp>
        <p:nvSpPr>
          <p:cNvPr id="207" name="Freeform 6"/>
          <p:cNvSpPr/>
          <p:nvPr/>
        </p:nvSpPr>
        <p:spPr>
          <a:xfrm>
            <a:off x="11377393" y="6059594"/>
            <a:ext cx="6396258" cy="3597359"/>
          </a:xfrm>
          <a:prstGeom prst="rect">
            <a:avLst/>
          </a:prstGeom>
          <a:blipFill>
            <a:blip r:embed="rId4"/>
            <a:stretch>
              <a:fillRect/>
            </a:stretch>
          </a:blipFill>
          <a:ln w="12700">
            <a:miter lim="400000"/>
          </a:ln>
        </p:spPr>
        <p:txBody>
          <a:bodyPr lIns="45719" rIns="45719"/>
          <a:lstStyle/>
          <a:p>
            <a:pPr/>
          </a:p>
        </p:txBody>
      </p:sp>
      <p:sp>
        <p:nvSpPr>
          <p:cNvPr id="208" name="TextBox 7"/>
          <p:cNvSpPr txBox="1"/>
          <p:nvPr/>
        </p:nvSpPr>
        <p:spPr>
          <a:xfrm>
            <a:off x="752172" y="2481673"/>
            <a:ext cx="14769993" cy="4029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13593" indent="-356796">
              <a:lnSpc>
                <a:spcPts val="4600"/>
              </a:lnSpc>
              <a:buSzPct val="100000"/>
              <a:buFont typeface="Arial"/>
              <a:buChar char="•"/>
              <a:defRPr sz="3300">
                <a:latin typeface="Canva Sans"/>
                <a:ea typeface="Canva Sans"/>
                <a:cs typeface="Canva Sans"/>
                <a:sym typeface="Canva Sans"/>
              </a:defRPr>
            </a:pPr>
            <a:r>
              <a:t>Download or clone the project from GitHub.</a:t>
            </a:r>
          </a:p>
          <a:p>
            <a:pPr>
              <a:lnSpc>
                <a:spcPts val="4600"/>
              </a:lnSpc>
              <a:defRPr sz="3300">
                <a:latin typeface="Canva Sans"/>
                <a:ea typeface="Canva Sans"/>
                <a:cs typeface="Canva Sans"/>
                <a:sym typeface="Canva Sans"/>
              </a:defRPr>
            </a:pPr>
            <a:r>
              <a:t>             </a:t>
            </a:r>
          </a:p>
          <a:p>
            <a:pPr>
              <a:lnSpc>
                <a:spcPts val="4600"/>
              </a:lnSpc>
            </a:pPr>
          </a:p>
          <a:p>
            <a:pPr>
              <a:lnSpc>
                <a:spcPts val="4600"/>
              </a:lnSpc>
              <a:defRPr sz="3300">
                <a:latin typeface="Canva Sans"/>
                <a:ea typeface="Canva Sans"/>
                <a:cs typeface="Canva Sans"/>
                <a:sym typeface="Canva Sans"/>
              </a:defRPr>
            </a:pPr>
            <a:r>
              <a:t> </a:t>
            </a:r>
          </a:p>
          <a:p>
            <a:pPr lvl="1" marL="713593" indent="-356796">
              <a:lnSpc>
                <a:spcPts val="4600"/>
              </a:lnSpc>
              <a:buSzPct val="100000"/>
              <a:buFont typeface="Arial"/>
              <a:buChar char="•"/>
              <a:defRPr sz="3300">
                <a:latin typeface="Canva Sans"/>
                <a:ea typeface="Canva Sans"/>
                <a:cs typeface="Canva Sans"/>
                <a:sym typeface="Canva Sans"/>
              </a:defRPr>
            </a:pPr>
            <a:r>
              <a:t>Place the project folder inside the htdocs directory of your XAMPP installation (typically: C:\xampp\htdocs\).</a:t>
            </a:r>
          </a:p>
        </p:txBody>
      </p:sp>
      <p:sp>
        <p:nvSpPr>
          <p:cNvPr id="209" name="TextBox 8"/>
          <p:cNvSpPr txBox="1"/>
          <p:nvPr/>
        </p:nvSpPr>
        <p:spPr>
          <a:xfrm>
            <a:off x="290981" y="1347650"/>
            <a:ext cx="10539447" cy="6655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Clone and Place the Project</a:t>
            </a:r>
          </a:p>
        </p:txBody>
      </p:sp>
    </p:spTree>
  </p:cSld>
  <p:clrMapOvr>
    <a:masterClrMapping/>
  </p:clrMapOvr>
  <p:transition xmlns:p14="http://schemas.microsoft.com/office/powerpoint/2010/main" spd="med" advClick="1"/>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11"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12" name="TextBox 5"/>
          <p:cNvSpPr txBox="1"/>
          <p:nvPr/>
        </p:nvSpPr>
        <p:spPr>
          <a:xfrm>
            <a:off x="734434" y="2250421"/>
            <a:ext cx="14769993" cy="6950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13593" indent="-356796">
              <a:lnSpc>
                <a:spcPts val="4600"/>
              </a:lnSpc>
              <a:buSzPct val="100000"/>
              <a:buFont typeface="Arial"/>
              <a:buChar char="•"/>
              <a:defRPr sz="3300">
                <a:latin typeface="Canva Sans"/>
                <a:ea typeface="Canva Sans"/>
                <a:cs typeface="Canva Sans"/>
                <a:sym typeface="Canva Sans"/>
              </a:defRPr>
            </a:pPr>
            <a:r>
              <a:t>Open phpMyAdmin by visiting http://localhost/ in your browser and clicking on phpMyAdmin.</a:t>
            </a:r>
          </a:p>
          <a:p>
            <a:pPr lvl="1" marL="713593" indent="-356796">
              <a:lnSpc>
                <a:spcPts val="4600"/>
              </a:lnSpc>
              <a:buSzPct val="100000"/>
              <a:buFont typeface="Arial"/>
              <a:buChar char="•"/>
              <a:defRPr sz="3300">
                <a:latin typeface="Canva Sans"/>
                <a:ea typeface="Canva Sans"/>
                <a:cs typeface="Canva Sans"/>
                <a:sym typeface="Canva Sans"/>
              </a:defRPr>
            </a:pPr>
            <a:r>
              <a:t>In Task Manager, make sure mysql.exe is not already running (to avoid conflicts).</a:t>
            </a:r>
          </a:p>
          <a:p>
            <a:pPr lvl="1" marL="713593" indent="-356796">
              <a:lnSpc>
                <a:spcPts val="4600"/>
              </a:lnSpc>
              <a:buSzPct val="100000"/>
              <a:buFont typeface="Arial"/>
              <a:buChar char="•"/>
              <a:defRPr sz="3300">
                <a:latin typeface="Canva Sans"/>
                <a:ea typeface="Canva Sans"/>
                <a:cs typeface="Canva Sans"/>
                <a:sym typeface="Canva Sans"/>
              </a:defRPr>
            </a:pPr>
            <a:r>
              <a:t>In XAMPP, start both Apache and MySQL.</a:t>
            </a:r>
          </a:p>
          <a:p>
            <a:pPr>
              <a:lnSpc>
                <a:spcPts val="4600"/>
              </a:lnSpc>
            </a:pPr>
          </a:p>
          <a:p>
            <a:pPr>
              <a:lnSpc>
                <a:spcPts val="4600"/>
              </a:lnSpc>
              <a:defRPr sz="3300" u="sng">
                <a:latin typeface="Canva Sans"/>
                <a:ea typeface="Canva Sans"/>
                <a:cs typeface="Canva Sans"/>
                <a:sym typeface="Canva Sans"/>
              </a:defRPr>
            </a:pPr>
            <a:r>
              <a:t>In phpMyAdmin:</a:t>
            </a:r>
          </a:p>
          <a:p>
            <a:pPr lvl="1" marL="713593" indent="-356796">
              <a:lnSpc>
                <a:spcPts val="4600"/>
              </a:lnSpc>
              <a:buSzPct val="100000"/>
              <a:buFont typeface="Arial"/>
              <a:buChar char="•"/>
              <a:defRPr sz="3300">
                <a:latin typeface="Canva Sans"/>
                <a:ea typeface="Canva Sans"/>
                <a:cs typeface="Canva Sans"/>
                <a:sym typeface="Canva Sans"/>
              </a:defRPr>
            </a:pPr>
            <a:r>
              <a:t> Click New in the left sidebar.</a:t>
            </a:r>
          </a:p>
          <a:p>
            <a:pPr lvl="1" marL="713593" indent="-356796">
              <a:lnSpc>
                <a:spcPts val="4600"/>
              </a:lnSpc>
              <a:buSzPct val="100000"/>
              <a:buFont typeface="Arial"/>
              <a:buChar char="•"/>
              <a:defRPr sz="3300">
                <a:latin typeface="Canva Sans"/>
                <a:ea typeface="Canva Sans"/>
                <a:cs typeface="Canva Sans"/>
                <a:sym typeface="Canva Sans"/>
              </a:defRPr>
            </a:pPr>
            <a:r>
              <a:t>Create a database with the exact name: buildtech.</a:t>
            </a:r>
          </a:p>
          <a:p>
            <a:pPr lvl="1" marL="713593" indent="-356796">
              <a:lnSpc>
                <a:spcPts val="4600"/>
              </a:lnSpc>
              <a:buSzPct val="100000"/>
              <a:buFont typeface="Arial"/>
              <a:buChar char="•"/>
              <a:defRPr sz="3300">
                <a:latin typeface="Canva Sans"/>
                <a:ea typeface="Canva Sans"/>
                <a:cs typeface="Canva Sans"/>
                <a:sym typeface="Canva Sans"/>
              </a:defRPr>
            </a:pPr>
            <a:r>
              <a:t>Click on the new database name, then go to the Import tab.</a:t>
            </a:r>
          </a:p>
          <a:p>
            <a:pPr lvl="1" marL="713593" indent="-356796">
              <a:lnSpc>
                <a:spcPts val="4600"/>
              </a:lnSpc>
              <a:buSzPct val="100000"/>
              <a:buFont typeface="Arial"/>
              <a:buChar char="•"/>
              <a:defRPr sz="3300">
                <a:latin typeface="Canva Sans"/>
                <a:ea typeface="Canva Sans"/>
                <a:cs typeface="Canva Sans"/>
                <a:sym typeface="Canva Sans"/>
              </a:defRPr>
            </a:pPr>
            <a:r>
              <a:t>Import the SQL file from the project directory (buildtech.sql).</a:t>
            </a:r>
          </a:p>
        </p:txBody>
      </p:sp>
      <p:sp>
        <p:nvSpPr>
          <p:cNvPr id="213" name="Freeform 6"/>
          <p:cNvSpPr/>
          <p:nvPr/>
        </p:nvSpPr>
        <p:spPr>
          <a:xfrm>
            <a:off x="12332268" y="6241684"/>
            <a:ext cx="6344318" cy="4226902"/>
          </a:xfrm>
          <a:prstGeom prst="rect">
            <a:avLst/>
          </a:prstGeom>
          <a:blipFill>
            <a:blip r:embed="rId2"/>
            <a:stretch>
              <a:fillRect/>
            </a:stretch>
          </a:blipFill>
          <a:ln w="12700">
            <a:miter lim="400000"/>
          </a:ln>
        </p:spPr>
        <p:txBody>
          <a:bodyPr lIns="45719" rIns="45719"/>
          <a:lstStyle/>
          <a:p>
            <a:pPr/>
          </a:p>
        </p:txBody>
      </p:sp>
      <p:sp>
        <p:nvSpPr>
          <p:cNvPr id="214" name="TextBox 7"/>
          <p:cNvSpPr txBox="1"/>
          <p:nvPr/>
        </p:nvSpPr>
        <p:spPr>
          <a:xfrm>
            <a:off x="290981" y="1347650"/>
            <a:ext cx="10539447" cy="6655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Set Up the Database</a:t>
            </a:r>
          </a:p>
        </p:txBody>
      </p:sp>
    </p:spTree>
  </p:cSld>
  <p:clrMapOvr>
    <a:masterClrMapping/>
  </p:clrMapOvr>
  <p:transition xmlns:p14="http://schemas.microsoft.com/office/powerpoint/2010/main" spd="med" advClick="1"/>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16"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17" name="Freeform 5"/>
          <p:cNvSpPr/>
          <p:nvPr/>
        </p:nvSpPr>
        <p:spPr>
          <a:xfrm>
            <a:off x="15039066" y="7091336"/>
            <a:ext cx="2734584" cy="2734584"/>
          </a:xfrm>
          <a:prstGeom prst="rect">
            <a:avLst/>
          </a:prstGeom>
          <a:blipFill>
            <a:blip r:embed="rId2"/>
            <a:stretch>
              <a:fillRect/>
            </a:stretch>
          </a:blipFill>
          <a:ln w="12700">
            <a:miter lim="400000"/>
          </a:ln>
        </p:spPr>
        <p:txBody>
          <a:bodyPr lIns="45719" rIns="45719"/>
          <a:lstStyle/>
          <a:p>
            <a:pPr/>
          </a:p>
        </p:txBody>
      </p:sp>
      <p:sp>
        <p:nvSpPr>
          <p:cNvPr id="218" name="TextBox 6"/>
          <p:cNvSpPr txBox="1"/>
          <p:nvPr/>
        </p:nvSpPr>
        <p:spPr>
          <a:xfrm>
            <a:off x="1028700" y="1775415"/>
            <a:ext cx="15142493" cy="31508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47700" indent="-323850">
              <a:lnSpc>
                <a:spcPts val="4200"/>
              </a:lnSpc>
              <a:buSzPct val="100000"/>
              <a:buFont typeface="Arial"/>
              <a:buChar char="•"/>
              <a:defRPr sz="3000">
                <a:latin typeface="Canva Sans"/>
                <a:ea typeface="Canva Sans"/>
                <a:cs typeface="Canva Sans"/>
                <a:sym typeface="Canva Sans"/>
              </a:defRPr>
            </a:pPr>
            <a:r>
              <a:t>Ensure Python is installed on your system.</a:t>
            </a:r>
          </a:p>
          <a:p>
            <a:pPr lvl="1" marL="647700" indent="-323850">
              <a:lnSpc>
                <a:spcPts val="4200"/>
              </a:lnSpc>
              <a:buSzPct val="100000"/>
              <a:buFont typeface="Arial"/>
              <a:buChar char="•"/>
              <a:defRPr sz="3000">
                <a:latin typeface="Canva Sans"/>
                <a:ea typeface="Canva Sans"/>
                <a:cs typeface="Canva Sans"/>
                <a:sym typeface="Canva Sans"/>
              </a:defRPr>
            </a:pPr>
            <a:r>
              <a:t>Open Command Prompt (CMD) and run where python to locate your Python path.</a:t>
            </a:r>
          </a:p>
          <a:p>
            <a:pPr lvl="1" marL="647700" indent="-323850">
              <a:lnSpc>
                <a:spcPts val="4200"/>
              </a:lnSpc>
              <a:buSzPct val="100000"/>
              <a:buFont typeface="Arial"/>
              <a:buChar char="•"/>
              <a:defRPr sz="3000">
                <a:latin typeface="Canva Sans"/>
                <a:ea typeface="Canva Sans"/>
                <a:cs typeface="Canva Sans"/>
                <a:sym typeface="Canva Sans"/>
              </a:defRPr>
            </a:pPr>
            <a:r>
              <a:t>In the check_images.php file, update the $pythonPath variable with your actual Python path (e.g., C:\\Users\\yourname\\AppData\\Local\\Programs\\Python\\Python311\\python.exe).</a:t>
            </a:r>
          </a:p>
        </p:txBody>
      </p:sp>
      <p:sp>
        <p:nvSpPr>
          <p:cNvPr id="219" name="TextBox 7"/>
          <p:cNvSpPr txBox="1"/>
          <p:nvPr/>
        </p:nvSpPr>
        <p:spPr>
          <a:xfrm>
            <a:off x="734434" y="850983"/>
            <a:ext cx="10539447" cy="6655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Python Setup</a:t>
            </a:r>
          </a:p>
        </p:txBody>
      </p:sp>
      <p:sp>
        <p:nvSpPr>
          <p:cNvPr id="220" name="TextBox 8"/>
          <p:cNvSpPr txBox="1"/>
          <p:nvPr/>
        </p:nvSpPr>
        <p:spPr>
          <a:xfrm>
            <a:off x="734434" y="5902769"/>
            <a:ext cx="10539447" cy="6655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Install Python Dependencies</a:t>
            </a:r>
          </a:p>
        </p:txBody>
      </p:sp>
      <p:sp>
        <p:nvSpPr>
          <p:cNvPr id="221" name="TextBox 9"/>
          <p:cNvSpPr txBox="1"/>
          <p:nvPr/>
        </p:nvSpPr>
        <p:spPr>
          <a:xfrm>
            <a:off x="1347986" y="6826881"/>
            <a:ext cx="9658424" cy="5143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200"/>
              </a:lnSpc>
              <a:defRPr sz="3000">
                <a:latin typeface="Canva Sans"/>
                <a:ea typeface="Canva Sans"/>
                <a:cs typeface="Canva Sans"/>
                <a:sym typeface="Canva Sans"/>
              </a:defRPr>
            </a:lvl1pPr>
          </a:lstStyle>
          <a:p>
            <a:pPr/>
            <a:r>
              <a:t>Open terminal or CMD and install required packages:</a:t>
            </a:r>
          </a:p>
        </p:txBody>
      </p:sp>
      <p:sp>
        <p:nvSpPr>
          <p:cNvPr id="222" name="TextBox 10"/>
          <p:cNvSpPr txBox="1"/>
          <p:nvPr/>
        </p:nvSpPr>
        <p:spPr>
          <a:xfrm>
            <a:off x="2248852" y="7588881"/>
            <a:ext cx="3755307" cy="5143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4200"/>
              </a:lnSpc>
              <a:defRPr sz="3000">
                <a:latin typeface="Canva Sans"/>
                <a:ea typeface="Canva Sans"/>
                <a:cs typeface="Canva Sans"/>
                <a:sym typeface="Canva Sans"/>
              </a:defRPr>
            </a:lvl1pPr>
          </a:lstStyle>
          <a:p>
            <a:pPr/>
            <a:r>
              <a:t>pip install ultralytics</a:t>
            </a: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01"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02" name="Picture 6" descr="Picture 6"/>
          <p:cNvPicPr>
            <a:picLocks noChangeAspect="1"/>
          </p:cNvPicPr>
          <p:nvPr/>
        </p:nvPicPr>
        <p:blipFill>
          <a:blip r:embed="rId2">
            <a:extLst/>
          </a:blip>
          <a:srcRect l="16666" t="0" r="16666" b="0"/>
          <a:stretch>
            <a:fillRect/>
          </a:stretch>
        </p:blipFill>
        <p:spPr>
          <a:xfrm>
            <a:off x="-34770" y="1028700"/>
            <a:ext cx="8229602" cy="8229600"/>
          </a:xfrm>
          <a:prstGeom prst="rect">
            <a:avLst/>
          </a:prstGeom>
          <a:ln w="12700">
            <a:miter lim="400000"/>
          </a:ln>
        </p:spPr>
      </p:pic>
      <p:pic>
        <p:nvPicPr>
          <p:cNvPr id="103" name="Picture 8" descr="Picture 8"/>
          <p:cNvPicPr>
            <a:picLocks noChangeAspect="1"/>
          </p:cNvPicPr>
          <p:nvPr/>
        </p:nvPicPr>
        <p:blipFill>
          <a:blip r:embed="rId2">
            <a:extLst/>
          </a:blip>
          <a:srcRect l="85017" t="0" r="0" b="0"/>
          <a:stretch>
            <a:fillRect/>
          </a:stretch>
        </p:blipFill>
        <p:spPr>
          <a:xfrm>
            <a:off x="8430744" y="1028700"/>
            <a:ext cx="1849471" cy="8229600"/>
          </a:xfrm>
          <a:prstGeom prst="rect">
            <a:avLst/>
          </a:prstGeom>
          <a:ln w="12700">
            <a:miter lim="400000"/>
          </a:ln>
        </p:spPr>
      </p:pic>
      <p:sp>
        <p:nvSpPr>
          <p:cNvPr id="104" name="TextBox 9"/>
          <p:cNvSpPr txBox="1"/>
          <p:nvPr/>
        </p:nvSpPr>
        <p:spPr>
          <a:xfrm>
            <a:off x="11879480" y="1598944"/>
            <a:ext cx="3982165" cy="15521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b="1" sz="5400">
                <a:solidFill>
                  <a:srgbClr val="010073"/>
                </a:solidFill>
                <a:latin typeface="Montserrat Bold"/>
                <a:ea typeface="Montserrat Bold"/>
                <a:cs typeface="Montserrat Bold"/>
                <a:sym typeface="Montserrat Bold"/>
              </a:defRPr>
            </a:lvl1pPr>
          </a:lstStyle>
          <a:p>
            <a:pPr/>
            <a:r>
              <a:t>Welcome To Our Project</a:t>
            </a:r>
          </a:p>
        </p:txBody>
      </p:sp>
      <p:sp>
        <p:nvSpPr>
          <p:cNvPr id="105" name="TextBox 10"/>
          <p:cNvSpPr txBox="1"/>
          <p:nvPr/>
        </p:nvSpPr>
        <p:spPr>
          <a:xfrm>
            <a:off x="11176686" y="4389130"/>
            <a:ext cx="5387753" cy="35432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2000">
                <a:solidFill>
                  <a:srgbClr val="1F2020"/>
                </a:solidFill>
                <a:latin typeface="Open Sans"/>
                <a:ea typeface="Open Sans"/>
                <a:cs typeface="Open Sans"/>
                <a:sym typeface="Open Sans"/>
              </a:defRPr>
            </a:lvl1pPr>
          </a:lstStyle>
          <a:p>
            <a:pPr/>
            <a:r>
              <a:t>BuildTech is a comprehensive construction project management system designed specifically to streamline the management of construction projects. It is intended for managers and administrators who are responsible for overseeing and tracking the progress of construction projects from start to finish and maintaining safety which is the important part I want to emphasize and present in this document .</a:t>
            </a:r>
          </a:p>
        </p:txBody>
      </p:sp>
    </p:spTree>
  </p:cSld>
  <p:clrMapOvr>
    <a:masterClrMapping/>
  </p:clrMapOvr>
  <p:transition xmlns:p14="http://schemas.microsoft.com/office/powerpoint/2010/main" spd="med" advClick="1"/>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24"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25" name="Freeform 5"/>
          <p:cNvSpPr/>
          <p:nvPr/>
        </p:nvSpPr>
        <p:spPr>
          <a:xfrm>
            <a:off x="12220543" y="6122296"/>
            <a:ext cx="5038757" cy="3451549"/>
          </a:xfrm>
          <a:prstGeom prst="rect">
            <a:avLst/>
          </a:prstGeom>
          <a:blipFill>
            <a:blip r:embed="rId2"/>
            <a:stretch>
              <a:fillRect/>
            </a:stretch>
          </a:blipFill>
          <a:ln w="12700">
            <a:miter lim="400000"/>
          </a:ln>
        </p:spPr>
        <p:txBody>
          <a:bodyPr lIns="45719" rIns="45719"/>
          <a:lstStyle/>
          <a:p>
            <a:pPr/>
          </a:p>
        </p:txBody>
      </p:sp>
      <p:sp>
        <p:nvSpPr>
          <p:cNvPr id="226" name="TextBox 6"/>
          <p:cNvSpPr txBox="1"/>
          <p:nvPr/>
        </p:nvSpPr>
        <p:spPr>
          <a:xfrm>
            <a:off x="1028700" y="2386724"/>
            <a:ext cx="15142493" cy="22771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13593" indent="-356796">
              <a:lnSpc>
                <a:spcPts val="4600"/>
              </a:lnSpc>
              <a:buSzPct val="100000"/>
              <a:buFont typeface="Arial"/>
              <a:buChar char="•"/>
              <a:defRPr sz="3300">
                <a:latin typeface="Canva Sans"/>
                <a:ea typeface="Canva Sans"/>
                <a:cs typeface="Canva Sans"/>
                <a:sym typeface="Canva Sans"/>
              </a:defRPr>
            </a:pPr>
            <a:r>
              <a:t>Ensure all required PHP extensions are enabled in your php.ini file under XAMPP &gt; Config.</a:t>
            </a:r>
          </a:p>
          <a:p>
            <a:pPr lvl="1" marL="713593" indent="-356796">
              <a:lnSpc>
                <a:spcPts val="4600"/>
              </a:lnSpc>
              <a:buSzPct val="100000"/>
              <a:buFont typeface="Arial"/>
              <a:buChar char="•"/>
              <a:defRPr sz="3300">
                <a:latin typeface="Canva Sans"/>
                <a:ea typeface="Canva Sans"/>
                <a:cs typeface="Canva Sans"/>
                <a:sym typeface="Canva Sans"/>
              </a:defRPr>
            </a:pPr>
            <a:r>
              <a:t>If mpdf doesn’t work, try the following:</a:t>
            </a:r>
          </a:p>
        </p:txBody>
      </p:sp>
      <p:sp>
        <p:nvSpPr>
          <p:cNvPr id="227" name="TextBox 7"/>
          <p:cNvSpPr txBox="1"/>
          <p:nvPr/>
        </p:nvSpPr>
        <p:spPr>
          <a:xfrm>
            <a:off x="734435" y="1489555"/>
            <a:ext cx="12668020" cy="6655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PHP and Composer Configuration</a:t>
            </a:r>
          </a:p>
        </p:txBody>
      </p:sp>
      <p:sp>
        <p:nvSpPr>
          <p:cNvPr id="228" name="TextBox 8"/>
          <p:cNvSpPr txBox="1"/>
          <p:nvPr/>
        </p:nvSpPr>
        <p:spPr>
          <a:xfrm>
            <a:off x="3254195" y="4455421"/>
            <a:ext cx="5500316" cy="15811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200"/>
              </a:lnSpc>
              <a:defRPr sz="3000">
                <a:latin typeface="Canva Sans"/>
                <a:ea typeface="Canva Sans"/>
                <a:cs typeface="Canva Sans"/>
                <a:sym typeface="Canva Sans"/>
              </a:defRPr>
            </a:pPr>
            <a:r>
              <a:t>composer clear-cache</a:t>
            </a:r>
          </a:p>
          <a:p>
            <a:pPr>
              <a:lnSpc>
                <a:spcPts val="4200"/>
              </a:lnSpc>
              <a:defRPr sz="3000">
                <a:latin typeface="Canva Sans"/>
                <a:ea typeface="Canva Sans"/>
                <a:cs typeface="Canva Sans"/>
                <a:sym typeface="Canva Sans"/>
              </a:defRPr>
            </a:pPr>
            <a:r>
              <a:t>composer remove mpdf/mpdf</a:t>
            </a:r>
          </a:p>
          <a:p>
            <a:pPr>
              <a:lnSpc>
                <a:spcPts val="4200"/>
              </a:lnSpc>
              <a:defRPr sz="3000">
                <a:latin typeface="Canva Sans"/>
                <a:ea typeface="Canva Sans"/>
                <a:cs typeface="Canva Sans"/>
                <a:sym typeface="Canva Sans"/>
              </a:defRPr>
            </a:pPr>
            <a:r>
              <a:t>composer require mpdf/mpdf</a:t>
            </a:r>
          </a:p>
        </p:txBody>
      </p:sp>
      <p:sp>
        <p:nvSpPr>
          <p:cNvPr id="229" name="TextBox 9"/>
          <p:cNvSpPr txBox="1"/>
          <p:nvPr/>
        </p:nvSpPr>
        <p:spPr>
          <a:xfrm>
            <a:off x="1028700" y="6476986"/>
            <a:ext cx="15142493" cy="110871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713593" indent="-356796">
              <a:lnSpc>
                <a:spcPts val="4600"/>
              </a:lnSpc>
              <a:buSzPct val="100000"/>
              <a:buFont typeface="Arial"/>
              <a:buChar char="•"/>
              <a:defRPr sz="3300">
                <a:latin typeface="Canva Sans"/>
                <a:ea typeface="Canva Sans"/>
                <a:cs typeface="Canva Sans"/>
                <a:sym typeface="Canva Sans"/>
              </a:defRPr>
            </a:pPr>
            <a:r>
              <a:t>If you get a TMP folder error, try to run: </a:t>
            </a:r>
          </a:p>
        </p:txBody>
      </p:sp>
      <p:sp>
        <p:nvSpPr>
          <p:cNvPr id="230" name="TextBox 10"/>
          <p:cNvSpPr txBox="1"/>
          <p:nvPr/>
        </p:nvSpPr>
        <p:spPr>
          <a:xfrm>
            <a:off x="3254195" y="7374969"/>
            <a:ext cx="3019947" cy="104774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200"/>
              </a:lnSpc>
              <a:defRPr sz="3000">
                <a:latin typeface="Canva Sans"/>
                <a:ea typeface="Canva Sans"/>
                <a:cs typeface="Canva Sans"/>
                <a:sym typeface="Canva Sans"/>
              </a:defRPr>
            </a:pPr>
            <a:r>
              <a:t>rmdir /s /q tmp</a:t>
            </a:r>
          </a:p>
          <a:p>
            <a:pPr>
              <a:lnSpc>
                <a:spcPts val="4200"/>
              </a:lnSpc>
              <a:defRPr sz="3000">
                <a:latin typeface="Canva Sans"/>
                <a:ea typeface="Canva Sans"/>
                <a:cs typeface="Canva Sans"/>
                <a:sym typeface="Canva Sans"/>
              </a:defRPr>
            </a:pPr>
            <a:r>
              <a:t>mkdir tmp\mpdf</a:t>
            </a:r>
          </a:p>
        </p:txBody>
      </p:sp>
    </p:spTree>
  </p:cSld>
  <p:clrMapOvr>
    <a:masterClrMapping/>
  </p:clrMapOvr>
  <p:transition xmlns:p14="http://schemas.microsoft.com/office/powerpoint/2010/main" spd="med" advClick="1"/>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32"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33" name="Freeform 5"/>
          <p:cNvSpPr/>
          <p:nvPr/>
        </p:nvSpPr>
        <p:spPr>
          <a:xfrm>
            <a:off x="7358453" y="5143499"/>
            <a:ext cx="10202396" cy="4259502"/>
          </a:xfrm>
          <a:prstGeom prst="rect">
            <a:avLst/>
          </a:prstGeom>
          <a:blipFill>
            <a:blip r:embed="rId2"/>
            <a:stretch>
              <a:fillRect/>
            </a:stretch>
          </a:blipFill>
          <a:ln w="12700">
            <a:miter lim="400000"/>
          </a:ln>
        </p:spPr>
        <p:txBody>
          <a:bodyPr lIns="45719" rIns="45719"/>
          <a:lstStyle/>
          <a:p>
            <a:pPr/>
          </a:p>
        </p:txBody>
      </p:sp>
      <p:sp>
        <p:nvSpPr>
          <p:cNvPr id="234" name="TextBox 6"/>
          <p:cNvSpPr txBox="1"/>
          <p:nvPr/>
        </p:nvSpPr>
        <p:spPr>
          <a:xfrm>
            <a:off x="1024443" y="1737887"/>
            <a:ext cx="12668020" cy="6655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Git Installation</a:t>
            </a:r>
          </a:p>
        </p:txBody>
      </p:sp>
      <p:sp>
        <p:nvSpPr>
          <p:cNvPr id="235" name="TextBox 7"/>
          <p:cNvSpPr txBox="1"/>
          <p:nvPr/>
        </p:nvSpPr>
        <p:spPr>
          <a:xfrm>
            <a:off x="1529623" y="2758456"/>
            <a:ext cx="6412909" cy="11479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4600"/>
              </a:lnSpc>
              <a:defRPr sz="3300">
                <a:latin typeface="Canva Sans"/>
                <a:ea typeface="Canva Sans"/>
                <a:cs typeface="Canva Sans"/>
                <a:sym typeface="Canva Sans"/>
              </a:defRPr>
            </a:lvl1pPr>
          </a:lstStyle>
          <a:p>
            <a:pPr/>
            <a:r>
              <a:t>Make sure Git is installed on your system to manage version control.</a:t>
            </a:r>
          </a:p>
        </p:txBody>
      </p:sp>
    </p:spTree>
  </p:cSld>
  <p:clrMapOvr>
    <a:masterClrMapping/>
  </p:clrMapOvr>
  <p:transition xmlns:p14="http://schemas.microsoft.com/office/powerpoint/2010/main" spd="med" advClick="1"/>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37"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38" name="TextBox 5"/>
          <p:cNvSpPr txBox="1"/>
          <p:nvPr/>
        </p:nvSpPr>
        <p:spPr>
          <a:xfrm>
            <a:off x="1476408" y="2634289"/>
            <a:ext cx="14395064" cy="582154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600"/>
              </a:lnSpc>
              <a:defRPr sz="3300">
                <a:latin typeface="Canva Sans"/>
                <a:ea typeface="Canva Sans"/>
                <a:cs typeface="Canva Sans"/>
                <a:sym typeface="Canva Sans"/>
              </a:defRPr>
            </a:pPr>
            <a:r>
              <a:t>To launch the system locally:</a:t>
            </a:r>
          </a:p>
          <a:p>
            <a:pPr lvl="1" marL="712469" indent="-356234">
              <a:lnSpc>
                <a:spcPts val="4600"/>
              </a:lnSpc>
              <a:buSzPct val="100000"/>
              <a:buAutoNum type="arabicPeriod" startAt="1"/>
              <a:defRPr sz="3300">
                <a:latin typeface="Canva Sans"/>
                <a:ea typeface="Canva Sans"/>
                <a:cs typeface="Canva Sans"/>
                <a:sym typeface="Canva Sans"/>
              </a:defRPr>
            </a:pPr>
            <a:r>
              <a:t>Open your browser.</a:t>
            </a:r>
          </a:p>
          <a:p>
            <a:pPr lvl="1" marL="712469" indent="-356234">
              <a:lnSpc>
                <a:spcPts val="4600"/>
              </a:lnSpc>
              <a:buSzPct val="100000"/>
              <a:buAutoNum type="arabicPeriod" startAt="1"/>
              <a:defRPr sz="3300">
                <a:latin typeface="Canva Sans"/>
                <a:ea typeface="Canva Sans"/>
                <a:cs typeface="Canva Sans"/>
                <a:sym typeface="Canva Sans"/>
              </a:defRPr>
            </a:pPr>
            <a:r>
              <a:t>In the address bar, type:</a:t>
            </a:r>
          </a:p>
          <a:p>
            <a:pPr lvl="1" marL="712469" indent="-356234">
              <a:lnSpc>
                <a:spcPts val="4600"/>
              </a:lnSpc>
              <a:buSzPct val="100000"/>
              <a:buAutoNum type="arabicPeriod" startAt="1"/>
              <a:defRPr sz="3300">
                <a:latin typeface="Canva Sans"/>
                <a:ea typeface="Canva Sans"/>
                <a:cs typeface="Canva Sans"/>
                <a:sym typeface="Canva Sans"/>
              </a:defRPr>
            </a:pPr>
            <a:r>
              <a:t>localhost/[nameOfTheProject]/</a:t>
            </a:r>
          </a:p>
          <a:p>
            <a:pPr lvl="1" marL="712469" indent="-356234">
              <a:lnSpc>
                <a:spcPts val="4600"/>
              </a:lnSpc>
              <a:buSzPct val="100000"/>
              <a:buAutoNum type="arabicPeriod" startAt="1"/>
              <a:defRPr sz="3300">
                <a:latin typeface="Canva Sans"/>
                <a:ea typeface="Canva Sans"/>
                <a:cs typeface="Canva Sans"/>
                <a:sym typeface="Canva Sans"/>
              </a:defRPr>
            </a:pPr>
            <a:r>
              <a:t> Replace [nameOfTheProject] with the actual folder name you placed in htdocs (e.g., buildtech).</a:t>
            </a:r>
          </a:p>
          <a:p>
            <a:pPr lvl="1" marL="712469" indent="-356234">
              <a:lnSpc>
                <a:spcPts val="4600"/>
              </a:lnSpc>
              <a:buSzPct val="100000"/>
              <a:buAutoNum type="arabicPeriod" startAt="1"/>
              <a:defRPr sz="3300">
                <a:latin typeface="Canva Sans"/>
                <a:ea typeface="Canva Sans"/>
                <a:cs typeface="Canva Sans"/>
                <a:sym typeface="Canva Sans"/>
              </a:defRPr>
            </a:pPr>
            <a:r>
              <a:t>This will open the landing page of the system.</a:t>
            </a:r>
          </a:p>
          <a:p>
            <a:pPr lvl="1" marL="712469" indent="-356234">
              <a:lnSpc>
                <a:spcPts val="4600"/>
              </a:lnSpc>
              <a:buSzPct val="100000"/>
              <a:buAutoNum type="arabicPeriod" startAt="1"/>
              <a:defRPr sz="3300">
                <a:latin typeface="Canva Sans"/>
                <a:ea typeface="Canva Sans"/>
                <a:cs typeface="Canva Sans"/>
                <a:sym typeface="Canva Sans"/>
              </a:defRPr>
            </a:pPr>
            <a:r>
              <a:t>To automatically check for new images that need to be analyzed every hour, run the following command in your terminal:</a:t>
            </a:r>
          </a:p>
          <a:p>
            <a:pPr>
              <a:lnSpc>
                <a:spcPts val="4600"/>
              </a:lnSpc>
              <a:defRPr sz="3300">
                <a:latin typeface="Canva Sans"/>
                <a:ea typeface="Canva Sans"/>
                <a:cs typeface="Canva Sans"/>
                <a:sym typeface="Canva Sans"/>
              </a:defRPr>
            </a:pPr>
            <a:r>
              <a:t>       python call_check_images.py</a:t>
            </a:r>
          </a:p>
        </p:txBody>
      </p:sp>
      <p:sp>
        <p:nvSpPr>
          <p:cNvPr id="239" name="Freeform 6"/>
          <p:cNvSpPr/>
          <p:nvPr/>
        </p:nvSpPr>
        <p:spPr>
          <a:xfrm>
            <a:off x="11840423" y="514349"/>
            <a:ext cx="5933228" cy="3411608"/>
          </a:xfrm>
          <a:prstGeom prst="rect">
            <a:avLst/>
          </a:prstGeom>
          <a:blipFill>
            <a:blip r:embed="rId2"/>
            <a:stretch>
              <a:fillRect/>
            </a:stretch>
          </a:blipFill>
          <a:ln w="12700">
            <a:miter lim="400000"/>
          </a:ln>
        </p:spPr>
        <p:txBody>
          <a:bodyPr lIns="45719" rIns="45719"/>
          <a:lstStyle/>
          <a:p>
            <a:pPr/>
          </a:p>
        </p:txBody>
      </p:sp>
      <p:sp>
        <p:nvSpPr>
          <p:cNvPr id="240" name="TextBox 7"/>
          <p:cNvSpPr txBox="1"/>
          <p:nvPr/>
        </p:nvSpPr>
        <p:spPr>
          <a:xfrm>
            <a:off x="1024443" y="1737887"/>
            <a:ext cx="12668020" cy="6655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Running the System</a:t>
            </a:r>
          </a:p>
        </p:txBody>
      </p:sp>
    </p:spTree>
  </p:cSld>
  <p:clrMapOvr>
    <a:masterClrMapping/>
  </p:clrMapOvr>
  <p:transition xmlns:p14="http://schemas.microsoft.com/office/powerpoint/2010/main" spd="med" advClick="1"/>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42"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43" name="TextBox 5"/>
          <p:cNvSpPr txBox="1"/>
          <p:nvPr/>
        </p:nvSpPr>
        <p:spPr>
          <a:xfrm>
            <a:off x="1270348" y="2129409"/>
            <a:ext cx="15988953" cy="748157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700"/>
              </a:lnSpc>
              <a:defRPr sz="2700">
                <a:latin typeface="Canva Sans"/>
                <a:ea typeface="Canva Sans"/>
                <a:cs typeface="Canva Sans"/>
                <a:sym typeface="Canva Sans"/>
              </a:defRPr>
            </a:pPr>
            <a:r>
              <a:t>buildtech/</a:t>
            </a:r>
          </a:p>
          <a:p>
            <a:pPr>
              <a:lnSpc>
                <a:spcPts val="3700"/>
              </a:lnSpc>
              <a:defRPr sz="2700">
                <a:latin typeface="Canva Sans"/>
                <a:ea typeface="Canva Sans"/>
                <a:cs typeface="Canva Sans"/>
                <a:sym typeface="Canva Sans"/>
              </a:defRPr>
            </a:pPr>
            <a:r>
              <a:t>│</a:t>
            </a:r>
          </a:p>
          <a:p>
            <a:pPr>
              <a:lnSpc>
                <a:spcPts val="3700"/>
              </a:lnSpc>
              <a:defRPr sz="2700">
                <a:latin typeface="Canva Sans"/>
                <a:ea typeface="Canva Sans"/>
                <a:cs typeface="Canva Sans"/>
                <a:sym typeface="Canva Sans"/>
              </a:defRPr>
            </a:pPr>
            <a:r>
              <a:t>├── analyze_image.py         # Python script that analyzes an image using YOLO</a:t>
            </a:r>
          </a:p>
          <a:p>
            <a:pPr>
              <a:lnSpc>
                <a:spcPts val="3700"/>
              </a:lnSpc>
              <a:defRPr sz="2700">
                <a:latin typeface="Canva Sans"/>
                <a:ea typeface="Canva Sans"/>
                <a:cs typeface="Canva Sans"/>
                <a:sym typeface="Canva Sans"/>
              </a:defRPr>
            </a:pPr>
            <a:r>
              <a:t>├── call_check_images.py     # Python script that runs check_images.php every hour</a:t>
            </a:r>
          </a:p>
          <a:p>
            <a:pPr>
              <a:lnSpc>
                <a:spcPts val="3700"/>
              </a:lnSpc>
              <a:defRPr sz="2700">
                <a:latin typeface="Canva Sans"/>
                <a:ea typeface="Canva Sans"/>
                <a:cs typeface="Canva Sans"/>
                <a:sym typeface="Canva Sans"/>
              </a:defRPr>
            </a:pPr>
            <a:r>
              <a:t>├── check_images.php         # PHP page to analyze new images and generate/send PDF report</a:t>
            </a:r>
          </a:p>
          <a:p>
            <a:pPr>
              <a:lnSpc>
                <a:spcPts val="3700"/>
              </a:lnSpc>
              <a:defRPr sz="2700">
                <a:latin typeface="Canva Sans"/>
                <a:ea typeface="Canva Sans"/>
                <a:cs typeface="Canva Sans"/>
                <a:sym typeface="Canva Sans"/>
              </a:defRPr>
            </a:pPr>
            <a:r>
              <a:t>├── upload_handler.php       # Handles image uploads and saves info to the database</a:t>
            </a:r>
          </a:p>
          <a:p>
            <a:pPr>
              <a:lnSpc>
                <a:spcPts val="3700"/>
              </a:lnSpc>
              <a:defRPr sz="2700">
                <a:latin typeface="Canva Sans"/>
                <a:ea typeface="Canva Sans"/>
                <a:cs typeface="Canva Sans"/>
                <a:sym typeface="Canva Sans"/>
              </a:defRPr>
            </a:pPr>
            <a:r>
              <a:t>├── project.php              # Shows details of a specific project</a:t>
            </a:r>
          </a:p>
          <a:p>
            <a:pPr>
              <a:lnSpc>
                <a:spcPts val="3700"/>
              </a:lnSpc>
              <a:defRPr sz="2700">
                <a:latin typeface="Canva Sans"/>
                <a:ea typeface="Canva Sans"/>
                <a:cs typeface="Canva Sans"/>
                <a:sym typeface="Canva Sans"/>
              </a:defRPr>
            </a:pPr>
            <a:r>
              <a:t>├── projectsTable.php        # Displays a table with all projects</a:t>
            </a:r>
          </a:p>
          <a:p>
            <a:pPr>
              <a:lnSpc>
                <a:spcPts val="3700"/>
              </a:lnSpc>
              <a:defRPr sz="2700">
                <a:latin typeface="Canva Sans"/>
                <a:ea typeface="Canva Sans"/>
                <a:cs typeface="Canva Sans"/>
                <a:sym typeface="Canva Sans"/>
              </a:defRPr>
            </a:pPr>
            <a:r>
              <a:t>├── home.php                 # Homepage after login (dashboard for users)</a:t>
            </a:r>
          </a:p>
          <a:p>
            <a:pPr>
              <a:lnSpc>
                <a:spcPts val="3700"/>
              </a:lnSpc>
              <a:defRPr sz="2700">
                <a:latin typeface="Canva Sans"/>
                <a:ea typeface="Canva Sans"/>
                <a:cs typeface="Canva Sans"/>
                <a:sym typeface="Canva Sans"/>
              </a:defRPr>
            </a:pPr>
            <a:r>
              <a:t>├── no_log_in.php            # Shown to users who try to access restricted pages without logging in</a:t>
            </a:r>
          </a:p>
          <a:p>
            <a:pPr>
              <a:lnSpc>
                <a:spcPts val="3700"/>
              </a:lnSpc>
              <a:defRPr sz="2700">
                <a:latin typeface="Canva Sans"/>
                <a:ea typeface="Canva Sans"/>
                <a:cs typeface="Canva Sans"/>
                <a:sym typeface="Canva Sans"/>
              </a:defRPr>
            </a:pPr>
            <a:r>
              <a:t>├── index.php                # Landing/login page of the system</a:t>
            </a:r>
          </a:p>
          <a:p>
            <a:pPr>
              <a:lnSpc>
                <a:spcPts val="3700"/>
              </a:lnSpc>
              <a:defRPr sz="2700">
                <a:latin typeface="Canva Sans"/>
                <a:ea typeface="Canva Sans"/>
                <a:cs typeface="Canva Sans"/>
                <a:sym typeface="Canva Sans"/>
              </a:defRPr>
            </a:pPr>
            <a:r>
              <a:t>├── buildtech.sql            # Database dump file (import this into phpMyAdmin)</a:t>
            </a:r>
          </a:p>
          <a:p>
            <a:pPr>
              <a:lnSpc>
                <a:spcPts val="3700"/>
              </a:lnSpc>
              <a:defRPr sz="2700">
                <a:latin typeface="Canva Sans"/>
                <a:ea typeface="Canva Sans"/>
                <a:cs typeface="Canva Sans"/>
                <a:sym typeface="Canva Sans"/>
              </a:defRPr>
            </a:pPr>
            <a:r>
              <a:t>├── /img/                    # Folder where uploaded images are stored</a:t>
            </a:r>
          </a:p>
          <a:p>
            <a:pPr>
              <a:lnSpc>
                <a:spcPts val="3700"/>
              </a:lnSpc>
              <a:defRPr sz="2700">
                <a:latin typeface="Canva Sans"/>
                <a:ea typeface="Canva Sans"/>
                <a:cs typeface="Canva Sans"/>
                <a:sym typeface="Canva Sans"/>
              </a:defRPr>
            </a:pPr>
            <a:r>
              <a:t>├── /vendor/                 # Composer dependencies (includes mPDF)</a:t>
            </a:r>
          </a:p>
          <a:p>
            <a:pPr>
              <a:lnSpc>
                <a:spcPts val="3700"/>
              </a:lnSpc>
              <a:defRPr sz="2700">
                <a:latin typeface="Canva Sans"/>
                <a:ea typeface="Canva Sans"/>
                <a:cs typeface="Canva Sans"/>
                <a:sym typeface="Canva Sans"/>
              </a:defRPr>
            </a:pPr>
            <a:r>
              <a:t>├── /tmp/mpdf/               # Temporary folder needed by mPDF for PDF generation</a:t>
            </a:r>
          </a:p>
        </p:txBody>
      </p:sp>
      <p:sp>
        <p:nvSpPr>
          <p:cNvPr id="244" name="TextBox 6"/>
          <p:cNvSpPr txBox="1"/>
          <p:nvPr/>
        </p:nvSpPr>
        <p:spPr>
          <a:xfrm>
            <a:off x="1028699" y="1066799"/>
            <a:ext cx="12668021" cy="66559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Project Structure Overview</a:t>
            </a:r>
          </a:p>
        </p:txBody>
      </p:sp>
    </p:spTree>
  </p:cSld>
  <p:clrMapOvr>
    <a:masterClrMapping/>
  </p:clrMapOvr>
  <p:transition xmlns:p14="http://schemas.microsoft.com/office/powerpoint/2010/main" spd="med" advClick="1"/>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46"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47" name="TextBox 5"/>
          <p:cNvSpPr txBox="1"/>
          <p:nvPr/>
        </p:nvSpPr>
        <p:spPr>
          <a:xfrm>
            <a:off x="1518681" y="2484171"/>
            <a:ext cx="14090974" cy="49110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900"/>
              </a:lnSpc>
              <a:defRPr b="1" sz="2800">
                <a:latin typeface="Canva Sans Bold"/>
                <a:ea typeface="Canva Sans Bold"/>
                <a:cs typeface="Canva Sans Bold"/>
                <a:sym typeface="Canva Sans Bold"/>
              </a:defRPr>
            </a:pPr>
            <a:r>
              <a:t>This system integrates a custom-trained YOLOv5 model to detect safety-related elements on construction sites (e.g., hardhats, masks, safety vests). The following components are used:</a:t>
            </a:r>
          </a:p>
          <a:p>
            <a:pPr>
              <a:lnSpc>
                <a:spcPts val="3900"/>
              </a:lnSpc>
            </a:pPr>
          </a:p>
          <a:p>
            <a:pPr>
              <a:lnSpc>
                <a:spcPts val="3900"/>
              </a:lnSpc>
              <a:defRPr b="1" sz="2800">
                <a:latin typeface="Canva Sans Bold"/>
                <a:ea typeface="Canva Sans Bold"/>
                <a:cs typeface="Canva Sans Bold"/>
                <a:sym typeface="Canva Sans Bold"/>
              </a:defRPr>
            </a:pPr>
            <a:r>
              <a:t>🔧 </a:t>
            </a:r>
            <a:r>
              <a:rPr u="sng"/>
              <a:t>Training Script</a:t>
            </a:r>
            <a:endParaRPr u="sng"/>
          </a:p>
          <a:p>
            <a:pPr lvl="1" marL="604520" indent="-302261">
              <a:lnSpc>
                <a:spcPts val="3900"/>
              </a:lnSpc>
              <a:buSzPct val="100000"/>
              <a:buFont typeface="Arial"/>
              <a:buChar char="•"/>
              <a:defRPr b="1" sz="2800">
                <a:latin typeface="Canva Sans Bold"/>
                <a:ea typeface="Canva Sans Bold"/>
                <a:cs typeface="Canva Sans Bold"/>
                <a:sym typeface="Canva Sans Bold"/>
              </a:defRPr>
            </a:pPr>
            <a:r>
              <a:t>train_model.py:</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 Script used to train the YOLO model. It was either used previously before the system was built, or can be used to retrain the model if needed.</a:t>
            </a:r>
          </a:p>
          <a:p>
            <a:pPr>
              <a:lnSpc>
                <a:spcPts val="3900"/>
              </a:lnSpc>
            </a:pPr>
          </a:p>
        </p:txBody>
      </p:sp>
      <p:sp>
        <p:nvSpPr>
          <p:cNvPr id="248" name="Freeform 6"/>
          <p:cNvSpPr/>
          <p:nvPr/>
        </p:nvSpPr>
        <p:spPr>
          <a:xfrm>
            <a:off x="11312563" y="6723856"/>
            <a:ext cx="6975437" cy="3421240"/>
          </a:xfrm>
          <a:prstGeom prst="rect">
            <a:avLst/>
          </a:prstGeom>
          <a:blipFill>
            <a:blip r:embed="rId2"/>
            <a:stretch>
              <a:fillRect/>
            </a:stretch>
          </a:blipFill>
          <a:ln w="12700">
            <a:miter lim="400000"/>
          </a:ln>
        </p:spPr>
        <p:txBody>
          <a:bodyPr lIns="45719" rIns="45719"/>
          <a:lstStyle/>
          <a:p>
            <a:pPr/>
          </a:p>
        </p:txBody>
      </p:sp>
      <p:sp>
        <p:nvSpPr>
          <p:cNvPr id="249" name="TextBox 7"/>
          <p:cNvSpPr txBox="1"/>
          <p:nvPr/>
        </p:nvSpPr>
        <p:spPr>
          <a:xfrm>
            <a:off x="759846" y="1368347"/>
            <a:ext cx="12668020" cy="7148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 Machine Learning Components</a:t>
            </a:r>
          </a:p>
        </p:txBody>
      </p:sp>
    </p:spTree>
  </p:cSld>
  <p:clrMapOvr>
    <a:masterClrMapping/>
  </p:clrMapOvr>
  <p:transition xmlns:p14="http://schemas.microsoft.com/office/powerpoint/2010/main" spd="med" advClick="1"/>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51"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52" name="TextBox 5"/>
          <p:cNvSpPr txBox="1"/>
          <p:nvPr/>
        </p:nvSpPr>
        <p:spPr>
          <a:xfrm>
            <a:off x="1518681" y="2484171"/>
            <a:ext cx="14090974" cy="59016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900"/>
              </a:lnSpc>
              <a:defRPr b="1" sz="2800">
                <a:latin typeface="Canva Sans Bold"/>
                <a:ea typeface="Canva Sans Bold"/>
                <a:cs typeface="Canva Sans Bold"/>
                <a:sym typeface="Canva Sans Bold"/>
              </a:defRPr>
            </a:pPr>
            <a:r>
              <a:t>📁 Model Results Directory</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detect/safety_model322/:</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 Contains training outputs, evaluation metrics, and visualizations:</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Curves &amp; Metrics: F1_curve.png, PR_curve.png, P_curve.png, R_curve.png, confusion_matrix.png, etc.</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Training Samples: train_batch*.jpg – sample images from training batches.</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Validation Samples: val_batch*_labels.jpg, val_batch*_pred.jpg – shows predictions vs ground truth.</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Model Weights:</a:t>
            </a:r>
          </a:p>
          <a:p>
            <a:pPr lvl="3" marL="1813562" indent="-453390">
              <a:lnSpc>
                <a:spcPts val="3900"/>
              </a:lnSpc>
              <a:buSzPct val="100000"/>
              <a:buFont typeface="Arial"/>
              <a:buChar char="￭"/>
              <a:defRPr b="1" sz="2800">
                <a:latin typeface="Canva Sans Bold"/>
                <a:ea typeface="Canva Sans Bold"/>
                <a:cs typeface="Canva Sans Bold"/>
                <a:sym typeface="Canva Sans Bold"/>
              </a:defRPr>
            </a:pPr>
            <a:r>
              <a:t>best.pt: Best-performing YOLO model saved during training.</a:t>
            </a:r>
          </a:p>
          <a:p>
            <a:pPr lvl="3" marL="1813562" indent="-453390">
              <a:lnSpc>
                <a:spcPts val="3900"/>
              </a:lnSpc>
              <a:buSzPct val="100000"/>
              <a:buFont typeface="Arial"/>
              <a:buChar char="￭"/>
              <a:defRPr b="1" sz="2800">
                <a:latin typeface="Canva Sans Bold"/>
                <a:ea typeface="Canva Sans Bold"/>
                <a:cs typeface="Canva Sans Bold"/>
                <a:sym typeface="Canva Sans Bold"/>
              </a:defRPr>
            </a:pPr>
            <a:r>
              <a:t>last.pt: Final model after last epoch.</a:t>
            </a:r>
          </a:p>
        </p:txBody>
      </p:sp>
      <p:sp>
        <p:nvSpPr>
          <p:cNvPr id="253" name="TextBox 6"/>
          <p:cNvSpPr txBox="1"/>
          <p:nvPr/>
        </p:nvSpPr>
        <p:spPr>
          <a:xfrm>
            <a:off x="759846" y="1368347"/>
            <a:ext cx="12668020" cy="7148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 Machine Learning Components</a:t>
            </a:r>
          </a:p>
        </p:txBody>
      </p:sp>
    </p:spTree>
  </p:cSld>
  <p:clrMapOvr>
    <a:masterClrMapping/>
  </p:clrMapOvr>
  <p:transition xmlns:p14="http://schemas.microsoft.com/office/powerpoint/2010/main" spd="med" advClick="1"/>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55"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56" name="TextBox 5"/>
          <p:cNvSpPr txBox="1"/>
          <p:nvPr/>
        </p:nvSpPr>
        <p:spPr>
          <a:xfrm>
            <a:off x="1518681" y="2484171"/>
            <a:ext cx="14090974" cy="19392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900"/>
              </a:lnSpc>
              <a:defRPr b="1" sz="2800">
                <a:latin typeface="Canva Sans Bold"/>
                <a:ea typeface="Canva Sans Bold"/>
                <a:cs typeface="Canva Sans Bold"/>
                <a:sym typeface="Canva Sans Bold"/>
              </a:defRPr>
            </a:pPr>
            <a:r>
              <a:t>📁 Validation Results Directory</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detect/val/:</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 Additional validation performance visuals.</a:t>
            </a:r>
          </a:p>
        </p:txBody>
      </p:sp>
      <p:sp>
        <p:nvSpPr>
          <p:cNvPr id="257" name="TextBox 6"/>
          <p:cNvSpPr txBox="1"/>
          <p:nvPr/>
        </p:nvSpPr>
        <p:spPr>
          <a:xfrm>
            <a:off x="759846" y="1368347"/>
            <a:ext cx="12668020" cy="7148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 Machine Learning Components</a:t>
            </a:r>
          </a:p>
        </p:txBody>
      </p:sp>
    </p:spTree>
  </p:cSld>
  <p:clrMapOvr>
    <a:masterClrMapping/>
  </p:clrMapOvr>
  <p:transition xmlns:p14="http://schemas.microsoft.com/office/powerpoint/2010/main" spd="med" advClick="1"/>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59"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60" name="TextBox 5"/>
          <p:cNvSpPr txBox="1"/>
          <p:nvPr/>
        </p:nvSpPr>
        <p:spPr>
          <a:xfrm>
            <a:off x="1518681" y="2484170"/>
            <a:ext cx="14090974" cy="63969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900"/>
              </a:lnSpc>
              <a:defRPr b="1" sz="2800">
                <a:latin typeface="Canva Sans Bold"/>
                <a:ea typeface="Canva Sans Bold"/>
                <a:cs typeface="Canva Sans Bold"/>
                <a:sym typeface="Canva Sans Bold"/>
              </a:defRPr>
            </a:pPr>
            <a:r>
              <a:t>To test the safety image analysis and report system, follow these steps:</a:t>
            </a:r>
          </a:p>
          <a:p>
            <a:pPr>
              <a:lnSpc>
                <a:spcPts val="3900"/>
              </a:lnSpc>
              <a:defRPr b="1" sz="2800">
                <a:latin typeface="Canva Sans Bold"/>
                <a:ea typeface="Canva Sans Bold"/>
                <a:cs typeface="Canva Sans Bold"/>
                <a:sym typeface="Canva Sans Bold"/>
              </a:defRPr>
            </a:pPr>
            <a:r>
              <a:t>✅ 1. Upload New Images</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Go to the project.php page.</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Select a project and upload new images related to the construction site.</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These images are:</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Saved physically in the folder:</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img/safety/</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Registered in the project_images table in the database.</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The database saves the path of each image, which is used later for analysis.</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The status is set to:</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status = 'not_analyzed'</a:t>
            </a:r>
          </a:p>
          <a:p>
            <a:pPr lvl="2" marL="1209041" indent="-403013">
              <a:lnSpc>
                <a:spcPts val="3900"/>
              </a:lnSpc>
              <a:buSzPct val="100000"/>
              <a:buFont typeface="Arial"/>
              <a:buChar char="⚬"/>
              <a:defRPr b="1" sz="2800">
                <a:latin typeface="Canva Sans Bold"/>
                <a:ea typeface="Canva Sans Bold"/>
                <a:cs typeface="Canva Sans Bold"/>
                <a:sym typeface="Canva Sans Bold"/>
              </a:defRPr>
            </a:pPr>
            <a:r>
              <a:t>The after_analyzing field is left null until the image is processed.</a:t>
            </a:r>
          </a:p>
        </p:txBody>
      </p:sp>
      <p:sp>
        <p:nvSpPr>
          <p:cNvPr id="261" name="TextBox 6"/>
          <p:cNvSpPr txBox="1"/>
          <p:nvPr/>
        </p:nvSpPr>
        <p:spPr>
          <a:xfrm>
            <a:off x="759846" y="1368347"/>
            <a:ext cx="12668020" cy="7148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 Testing the System</a:t>
            </a:r>
          </a:p>
        </p:txBody>
      </p:sp>
    </p:spTree>
  </p:cSld>
  <p:clrMapOvr>
    <a:masterClrMapping/>
  </p:clrMapOvr>
  <p:transition xmlns:p14="http://schemas.microsoft.com/office/powerpoint/2010/main" spd="med" advClick="1"/>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63"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64" name="TextBox 5"/>
          <p:cNvSpPr txBox="1"/>
          <p:nvPr/>
        </p:nvSpPr>
        <p:spPr>
          <a:xfrm>
            <a:off x="1518681" y="2484170"/>
            <a:ext cx="14090974" cy="73875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900"/>
              </a:lnSpc>
              <a:defRPr b="1" sz="2800">
                <a:latin typeface="Canva Sans Bold"/>
                <a:ea typeface="Canva Sans Bold"/>
                <a:cs typeface="Canva Sans Bold"/>
                <a:sym typeface="Canva Sans Bold"/>
              </a:defRPr>
            </a:pPr>
            <a:r>
              <a:t>🔄 2. Run the Image Checker Script</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Open your terminal in VSCode and run:</a:t>
            </a:r>
          </a:p>
          <a:p>
            <a:pPr>
              <a:lnSpc>
                <a:spcPts val="3900"/>
              </a:lnSpc>
              <a:defRPr b="1" sz="2800">
                <a:latin typeface="Canva Sans Bold"/>
                <a:ea typeface="Canva Sans Bold"/>
                <a:cs typeface="Canva Sans Bold"/>
                <a:sym typeface="Canva Sans Bold"/>
              </a:defRPr>
            </a:pPr>
            <a:r>
              <a:t>         python call_check_images.py</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This script calls the check_images.php page every hour.</a:t>
            </a:r>
          </a:p>
          <a:p>
            <a:pPr lvl="1" marL="604520" indent="-302261">
              <a:lnSpc>
                <a:spcPts val="3900"/>
              </a:lnSpc>
              <a:buSzPct val="100000"/>
              <a:buFont typeface="Arial"/>
              <a:buChar char="•"/>
              <a:defRPr b="1" sz="2800">
                <a:latin typeface="Canva Sans Bold"/>
                <a:ea typeface="Canva Sans Bold"/>
                <a:cs typeface="Canva Sans Bold"/>
                <a:sym typeface="Canva Sans Bold"/>
              </a:defRPr>
            </a:pPr>
            <a:r>
              <a:t>It checks the database for new images with status = 'not_analyzed'.</a:t>
            </a:r>
          </a:p>
          <a:p>
            <a:pPr>
              <a:lnSpc>
                <a:spcPts val="3900"/>
              </a:lnSpc>
              <a:defRPr b="1" sz="2800">
                <a:latin typeface="Canva Sans Bold"/>
                <a:ea typeface="Canva Sans Bold"/>
                <a:cs typeface="Canva Sans Bold"/>
                <a:sym typeface="Canva Sans Bold"/>
              </a:defRPr>
            </a:pPr>
            <a:r>
              <a:t>🧠 3. How the System Works</a:t>
            </a:r>
          </a:p>
          <a:p>
            <a:pPr>
              <a:lnSpc>
                <a:spcPts val="3900"/>
              </a:lnSpc>
              <a:defRPr b="1" sz="2800">
                <a:latin typeface="Canva Sans Bold"/>
                <a:ea typeface="Canva Sans Bold"/>
                <a:cs typeface="Canva Sans Bold"/>
                <a:sym typeface="Canva Sans Bold"/>
              </a:defRPr>
            </a:pPr>
            <a:r>
              <a:t>Once new images are detected:</a:t>
            </a:r>
          </a:p>
          <a:p>
            <a:pPr lvl="1" marL="604520" indent="-302261">
              <a:lnSpc>
                <a:spcPts val="3900"/>
              </a:lnSpc>
              <a:buSzPct val="100000"/>
              <a:buAutoNum type="arabicPeriod" startAt="1"/>
              <a:defRPr b="1" sz="2800">
                <a:latin typeface="Canva Sans Bold"/>
                <a:ea typeface="Canva Sans Bold"/>
                <a:cs typeface="Canva Sans Bold"/>
                <a:sym typeface="Canva Sans Bold"/>
              </a:defRPr>
            </a:pPr>
            <a:r>
              <a:t>The YOLO model processes them to detect safety equipment (e.g., hardhat, vest).</a:t>
            </a:r>
          </a:p>
          <a:p>
            <a:pPr lvl="1" marL="604520" indent="-302261">
              <a:lnSpc>
                <a:spcPts val="3900"/>
              </a:lnSpc>
              <a:buSzPct val="100000"/>
              <a:buAutoNum type="arabicPeriod" startAt="1"/>
              <a:defRPr b="1" sz="2800">
                <a:latin typeface="Canva Sans Bold"/>
                <a:ea typeface="Canva Sans Bold"/>
                <a:cs typeface="Canva Sans Bold"/>
                <a:sym typeface="Canva Sans Bold"/>
              </a:defRPr>
            </a:pPr>
            <a:r>
              <a:t>Annotated images are saved, and the after_analyzing path is updated in the database.</a:t>
            </a:r>
          </a:p>
          <a:p>
            <a:pPr lvl="1" marL="604520" indent="-302261">
              <a:lnSpc>
                <a:spcPts val="3900"/>
              </a:lnSpc>
              <a:buSzPct val="100000"/>
              <a:buAutoNum type="arabicPeriod" startAt="1"/>
              <a:defRPr b="1" sz="2800">
                <a:latin typeface="Canva Sans Bold"/>
                <a:ea typeface="Canva Sans Bold"/>
                <a:cs typeface="Canva Sans Bold"/>
                <a:sym typeface="Canva Sans Bold"/>
              </a:defRPr>
            </a:pPr>
            <a:r>
              <a:t>A PDF report is generated, organizing the images by their related projects.</a:t>
            </a:r>
          </a:p>
          <a:p>
            <a:pPr lvl="1" marL="604520" indent="-302261">
              <a:lnSpc>
                <a:spcPts val="3900"/>
              </a:lnSpc>
              <a:buSzPct val="100000"/>
              <a:buAutoNum type="arabicPeriod" startAt="1"/>
              <a:defRPr b="1" sz="2800">
                <a:latin typeface="Canva Sans Bold"/>
                <a:ea typeface="Canva Sans Bold"/>
                <a:cs typeface="Canva Sans Bold"/>
                <a:sym typeface="Canva Sans Bold"/>
              </a:defRPr>
            </a:pPr>
            <a:r>
              <a:t>The report is emailed to:  lena.mhamed@hotmail.com</a:t>
            </a:r>
          </a:p>
          <a:p>
            <a:pPr>
              <a:lnSpc>
                <a:spcPts val="3900"/>
              </a:lnSpc>
            </a:pPr>
          </a:p>
        </p:txBody>
      </p:sp>
      <p:sp>
        <p:nvSpPr>
          <p:cNvPr id="265" name="TextBox 6"/>
          <p:cNvSpPr txBox="1"/>
          <p:nvPr/>
        </p:nvSpPr>
        <p:spPr>
          <a:xfrm>
            <a:off x="759846" y="1368347"/>
            <a:ext cx="12668020" cy="7148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 Testing the System</a:t>
            </a:r>
          </a:p>
        </p:txBody>
      </p:sp>
    </p:spTree>
  </p:cSld>
  <p:clrMapOvr>
    <a:masterClrMapping/>
  </p:clrMapOvr>
  <p:transition xmlns:p14="http://schemas.microsoft.com/office/powerpoint/2010/main" spd="med" advClick="1"/>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67"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sp>
        <p:nvSpPr>
          <p:cNvPr id="268" name="TextBox 5"/>
          <p:cNvSpPr txBox="1"/>
          <p:nvPr/>
        </p:nvSpPr>
        <p:spPr>
          <a:xfrm>
            <a:off x="1500943" y="2645410"/>
            <a:ext cx="14090974" cy="491109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900"/>
              </a:lnSpc>
              <a:defRPr b="1" sz="2800">
                <a:latin typeface="Canva Sans Bold"/>
                <a:ea typeface="Canva Sans Bold"/>
                <a:cs typeface="Canva Sans Bold"/>
                <a:sym typeface="Canva Sans Bold"/>
              </a:defRPr>
            </a:pPr>
            <a:r>
              <a:t>The developer guide for the previous version of this project is included in the project folder under:</a:t>
            </a:r>
          </a:p>
          <a:p>
            <a:pPr>
              <a:lnSpc>
                <a:spcPts val="3900"/>
              </a:lnSpc>
              <a:defRPr b="1" sz="2800">
                <a:latin typeface="Canva Sans Bold"/>
                <a:ea typeface="Canva Sans Bold"/>
                <a:cs typeface="Canva Sans Bold"/>
                <a:sym typeface="Canva Sans Bold"/>
              </a:defRPr>
            </a:pPr>
            <a:r>
              <a:t>bash</a:t>
            </a:r>
          </a:p>
          <a:p>
            <a:pPr>
              <a:lnSpc>
                <a:spcPts val="3900"/>
              </a:lnSpc>
              <a:defRPr b="1" sz="2800">
                <a:latin typeface="Canva Sans Bold"/>
                <a:ea typeface="Canva Sans Bold"/>
                <a:cs typeface="Canva Sans Bold"/>
                <a:sym typeface="Canva Sans Bold"/>
              </a:defRPr>
            </a:pPr>
            <a:r>
              <a:t>CopyEdit</a:t>
            </a:r>
          </a:p>
          <a:p>
            <a:pPr>
              <a:lnSpc>
                <a:spcPts val="3900"/>
              </a:lnSpc>
              <a:defRPr b="1" sz="2800">
                <a:latin typeface="Canva Sans Bold"/>
                <a:ea typeface="Canva Sans Bold"/>
                <a:cs typeface="Canva Sans Bold"/>
                <a:sym typeface="Canva Sans Bold"/>
              </a:defRPr>
            </a:pPr>
            <a:r>
              <a:t>/guide_v1</a:t>
            </a:r>
          </a:p>
          <a:p>
            <a:pPr>
              <a:lnSpc>
                <a:spcPts val="3900"/>
              </a:lnSpc>
              <a:defRPr b="1" sz="2800">
                <a:latin typeface="Canva Sans Bold"/>
                <a:ea typeface="Canva Sans Bold"/>
                <a:cs typeface="Canva Sans Bold"/>
                <a:sym typeface="Canva Sans Bold"/>
              </a:defRPr>
            </a:pPr>
            <a:r>
              <a:t>This guide contains details about the original system, including its setup, configuration, and usage. It serves as a reference for understanding the earlier version of the project, and you can compare it with the new version to track the updates and improvements made.</a:t>
            </a:r>
          </a:p>
        </p:txBody>
      </p:sp>
      <p:sp>
        <p:nvSpPr>
          <p:cNvPr id="269" name="TextBox 6"/>
          <p:cNvSpPr txBox="1"/>
          <p:nvPr/>
        </p:nvSpPr>
        <p:spPr>
          <a:xfrm>
            <a:off x="759846" y="1527991"/>
            <a:ext cx="12668020" cy="6655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200"/>
              </a:lnSpc>
              <a:defRPr b="1" sz="4700">
                <a:solidFill>
                  <a:srgbClr val="010073"/>
                </a:solidFill>
                <a:latin typeface="Montserrat Bold"/>
                <a:ea typeface="Montserrat Bold"/>
                <a:cs typeface="Montserrat Bold"/>
                <a:sym typeface="Montserrat Bold"/>
              </a:defRPr>
            </a:lvl1pPr>
          </a:lstStyle>
          <a:p>
            <a:pPr/>
            <a:r>
              <a:t>Previous Version Developer Guide</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07"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08" name="Picture 6" descr="Picture 6"/>
          <p:cNvPicPr>
            <a:picLocks noChangeAspect="1"/>
          </p:cNvPicPr>
          <p:nvPr/>
        </p:nvPicPr>
        <p:blipFill>
          <a:blip r:embed="rId2">
            <a:extLst/>
          </a:blip>
          <a:srcRect l="0" t="17257" r="0" b="0"/>
          <a:stretch>
            <a:fillRect/>
          </a:stretch>
        </p:blipFill>
        <p:spPr>
          <a:xfrm>
            <a:off x="9868554" y="425649"/>
            <a:ext cx="8118010" cy="4471042"/>
          </a:xfrm>
          <a:prstGeom prst="rect">
            <a:avLst/>
          </a:prstGeom>
          <a:ln w="12700">
            <a:miter lim="400000"/>
          </a:ln>
        </p:spPr>
      </p:pic>
      <p:pic>
        <p:nvPicPr>
          <p:cNvPr id="109" name="Picture 8" descr="Picture 8"/>
          <p:cNvPicPr>
            <a:picLocks noChangeAspect="1"/>
          </p:cNvPicPr>
          <p:nvPr/>
        </p:nvPicPr>
        <p:blipFill>
          <a:blip r:embed="rId3">
            <a:extLst/>
          </a:blip>
          <a:srcRect l="0" t="8706" r="0" b="8706"/>
          <a:stretch>
            <a:fillRect/>
          </a:stretch>
        </p:blipFill>
        <p:spPr>
          <a:xfrm>
            <a:off x="9868554" y="5143500"/>
            <a:ext cx="8118010" cy="4471042"/>
          </a:xfrm>
          <a:prstGeom prst="rect">
            <a:avLst/>
          </a:prstGeom>
          <a:ln w="12700">
            <a:miter lim="400000"/>
          </a:ln>
        </p:spPr>
      </p:pic>
      <p:sp>
        <p:nvSpPr>
          <p:cNvPr id="110" name="TextBox 9"/>
          <p:cNvSpPr txBox="1"/>
          <p:nvPr/>
        </p:nvSpPr>
        <p:spPr>
          <a:xfrm>
            <a:off x="693564" y="1066799"/>
            <a:ext cx="6798765" cy="7774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b="1" sz="5400">
                <a:solidFill>
                  <a:srgbClr val="010073"/>
                </a:solidFill>
                <a:latin typeface="Montserrat Bold"/>
                <a:ea typeface="Montserrat Bold"/>
                <a:cs typeface="Montserrat Bold"/>
                <a:sym typeface="Montserrat Bold"/>
              </a:defRPr>
            </a:lvl1pPr>
          </a:lstStyle>
          <a:p>
            <a:pPr/>
            <a:r>
              <a:t>Table Of Contents</a:t>
            </a:r>
          </a:p>
        </p:txBody>
      </p:sp>
      <p:sp>
        <p:nvSpPr>
          <p:cNvPr id="111" name="TextBox 10"/>
          <p:cNvSpPr txBox="1"/>
          <p:nvPr/>
        </p:nvSpPr>
        <p:spPr>
          <a:xfrm>
            <a:off x="1187116" y="2077365"/>
            <a:ext cx="5222010" cy="707211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ts val="3100"/>
              </a:lnSpc>
              <a:defRPr b="1" spc="67" sz="2200">
                <a:latin typeface="Open Sans Medium"/>
                <a:ea typeface="Open Sans Medium"/>
                <a:cs typeface="Open Sans Medium"/>
                <a:sym typeface="Open Sans Medium"/>
              </a:defRPr>
            </a:pPr>
            <a:r>
              <a:t>Welcome Message</a:t>
            </a:r>
          </a:p>
          <a:p>
            <a:pPr algn="just">
              <a:lnSpc>
                <a:spcPts val="3100"/>
              </a:lnSpc>
              <a:defRPr b="1" spc="67" sz="2200">
                <a:latin typeface="Open Sans Medium"/>
                <a:ea typeface="Open Sans Medium"/>
                <a:cs typeface="Open Sans Medium"/>
                <a:sym typeface="Open Sans Medium"/>
              </a:defRPr>
            </a:pPr>
            <a:r>
              <a:t>Table Of Contents</a:t>
            </a:r>
          </a:p>
          <a:p>
            <a:pPr algn="just">
              <a:lnSpc>
                <a:spcPts val="3100"/>
              </a:lnSpc>
              <a:defRPr b="1" spc="67" sz="2200">
                <a:latin typeface="Open Sans Medium"/>
                <a:ea typeface="Open Sans Medium"/>
                <a:cs typeface="Open Sans Medium"/>
                <a:sym typeface="Open Sans Medium"/>
              </a:defRPr>
            </a:pPr>
            <a:r>
              <a:t>Glossary</a:t>
            </a:r>
          </a:p>
          <a:p>
            <a:pPr algn="just">
              <a:lnSpc>
                <a:spcPts val="3100"/>
              </a:lnSpc>
              <a:defRPr spc="67" sz="2200">
                <a:latin typeface="Open Sans"/>
                <a:ea typeface="Open Sans"/>
                <a:cs typeface="Open Sans"/>
                <a:sym typeface="Open Sans"/>
              </a:defRPr>
            </a:pPr>
            <a:r>
              <a:t>Our Service</a:t>
            </a:r>
          </a:p>
          <a:p>
            <a:pPr algn="just">
              <a:lnSpc>
                <a:spcPts val="3100"/>
              </a:lnSpc>
              <a:defRPr b="1" spc="67" sz="2200">
                <a:latin typeface="Open Sans Medium"/>
                <a:ea typeface="Open Sans Medium"/>
                <a:cs typeface="Open Sans Medium"/>
                <a:sym typeface="Open Sans Medium"/>
              </a:defRPr>
            </a:pPr>
            <a:r>
              <a:t>Backend</a:t>
            </a:r>
          </a:p>
          <a:p>
            <a:pPr algn="just">
              <a:lnSpc>
                <a:spcPts val="3100"/>
              </a:lnSpc>
              <a:defRPr b="1" spc="67" sz="2200">
                <a:latin typeface="Open Sans Medium"/>
                <a:ea typeface="Open Sans Medium"/>
                <a:cs typeface="Open Sans Medium"/>
                <a:sym typeface="Open Sans Medium"/>
              </a:defRPr>
            </a:pPr>
            <a:r>
              <a:t>Frontend</a:t>
            </a:r>
          </a:p>
          <a:p>
            <a:pPr algn="just">
              <a:lnSpc>
                <a:spcPts val="3100"/>
              </a:lnSpc>
              <a:defRPr b="1" spc="67" sz="2200">
                <a:latin typeface="Open Sans Medium"/>
                <a:ea typeface="Open Sans Medium"/>
                <a:cs typeface="Open Sans Medium"/>
                <a:sym typeface="Open Sans Medium"/>
              </a:defRPr>
            </a:pPr>
            <a:r>
              <a:t>Database</a:t>
            </a:r>
          </a:p>
          <a:p>
            <a:pPr algn="just">
              <a:lnSpc>
                <a:spcPts val="3100"/>
              </a:lnSpc>
              <a:defRPr b="1" spc="67" sz="2200">
                <a:latin typeface="Open Sans Medium"/>
                <a:ea typeface="Open Sans Medium"/>
                <a:cs typeface="Open Sans Medium"/>
                <a:sym typeface="Open Sans Medium"/>
              </a:defRPr>
            </a:pPr>
            <a:r>
              <a:t>Machine Learning Integration</a:t>
            </a:r>
          </a:p>
          <a:p>
            <a:pPr algn="just">
              <a:lnSpc>
                <a:spcPts val="3100"/>
              </a:lnSpc>
              <a:defRPr b="1" spc="67" sz="2200">
                <a:latin typeface="Open Sans Medium"/>
                <a:ea typeface="Open Sans Medium"/>
                <a:cs typeface="Open Sans Medium"/>
                <a:sym typeface="Open Sans Medium"/>
              </a:defRPr>
            </a:pPr>
            <a:r>
              <a:t>Infrastructur</a:t>
            </a:r>
          </a:p>
          <a:p>
            <a:pPr algn="just">
              <a:lnSpc>
                <a:spcPts val="3100"/>
              </a:lnSpc>
              <a:defRPr b="1" spc="67" sz="2200">
                <a:latin typeface="Open Sans Medium"/>
                <a:ea typeface="Open Sans Medium"/>
                <a:cs typeface="Open Sans Medium"/>
                <a:sym typeface="Open Sans Medium"/>
              </a:defRPr>
            </a:pPr>
            <a:r>
              <a:t>Main Pages And Their Functions</a:t>
            </a:r>
          </a:p>
          <a:p>
            <a:pPr algn="just">
              <a:lnSpc>
                <a:spcPts val="3100"/>
              </a:lnSpc>
              <a:defRPr b="1" spc="67" sz="2200">
                <a:latin typeface="Open Sans Medium"/>
                <a:ea typeface="Open Sans Medium"/>
                <a:cs typeface="Open Sans Medium"/>
                <a:sym typeface="Open Sans Medium"/>
              </a:defRPr>
            </a:pPr>
            <a:r>
              <a:t>Second Version</a:t>
            </a:r>
          </a:p>
          <a:p>
            <a:pPr algn="just">
              <a:lnSpc>
                <a:spcPts val="3100"/>
              </a:lnSpc>
              <a:defRPr b="1" spc="67" sz="2200">
                <a:latin typeface="Open Sans Medium"/>
                <a:ea typeface="Open Sans Medium"/>
                <a:cs typeface="Open Sans Medium"/>
                <a:sym typeface="Open Sans Medium"/>
              </a:defRPr>
            </a:pPr>
            <a:r>
              <a:t>Tools and Technologies Used</a:t>
            </a:r>
          </a:p>
          <a:p>
            <a:pPr algn="just">
              <a:lnSpc>
                <a:spcPts val="3100"/>
              </a:lnSpc>
              <a:defRPr b="1" spc="67" sz="2200">
                <a:latin typeface="Open Sans Medium"/>
                <a:ea typeface="Open Sans Medium"/>
                <a:cs typeface="Open Sans Medium"/>
                <a:sym typeface="Open Sans Medium"/>
              </a:defRPr>
            </a:pPr>
            <a:r>
              <a:t>How To Run The System</a:t>
            </a:r>
          </a:p>
          <a:p>
            <a:pPr algn="just">
              <a:lnSpc>
                <a:spcPts val="3100"/>
              </a:lnSpc>
              <a:defRPr b="1" spc="67" sz="2200">
                <a:latin typeface="Open Sans Medium"/>
                <a:ea typeface="Open Sans Medium"/>
                <a:cs typeface="Open Sans Medium"/>
                <a:sym typeface="Open Sans Medium"/>
              </a:defRPr>
            </a:pPr>
            <a:r>
              <a:t>Project Structure OverView</a:t>
            </a:r>
          </a:p>
          <a:p>
            <a:pPr algn="just">
              <a:lnSpc>
                <a:spcPts val="3100"/>
              </a:lnSpc>
              <a:defRPr b="1" spc="67" sz="2200">
                <a:latin typeface="Open Sans Medium"/>
                <a:ea typeface="Open Sans Medium"/>
                <a:cs typeface="Open Sans Medium"/>
                <a:sym typeface="Open Sans Medium"/>
              </a:defRPr>
            </a:pPr>
            <a:r>
              <a:t>Machine Learning Components</a:t>
            </a:r>
          </a:p>
          <a:p>
            <a:pPr algn="just">
              <a:lnSpc>
                <a:spcPts val="3100"/>
              </a:lnSpc>
              <a:defRPr b="1" spc="67" sz="2200">
                <a:latin typeface="Open Sans Medium"/>
                <a:ea typeface="Open Sans Medium"/>
                <a:cs typeface="Open Sans Medium"/>
                <a:sym typeface="Open Sans Medium"/>
              </a:defRPr>
            </a:pPr>
            <a:r>
              <a:t>Testing The System</a:t>
            </a:r>
          </a:p>
          <a:p>
            <a:pPr algn="just">
              <a:lnSpc>
                <a:spcPts val="3100"/>
              </a:lnSpc>
              <a:defRPr b="1" spc="67" sz="2200">
                <a:latin typeface="Open Sans Medium"/>
                <a:ea typeface="Open Sans Medium"/>
                <a:cs typeface="Open Sans Medium"/>
                <a:sym typeface="Open Sans Medium"/>
              </a:defRPr>
            </a:pPr>
            <a:r>
              <a:t>Previous Version Developer Guide</a:t>
            </a:r>
          </a:p>
          <a:p>
            <a:pPr algn="just">
              <a:lnSpc>
                <a:spcPts val="3100"/>
              </a:lnSpc>
              <a:defRPr b="1" spc="67" sz="2200">
                <a:latin typeface="Open Sans Medium"/>
                <a:ea typeface="Open Sans Medium"/>
                <a:cs typeface="Open Sans Medium"/>
                <a:sym typeface="Open Sans Medium"/>
              </a:defRPr>
            </a:pPr>
            <a:r>
              <a:t>Contact Us</a:t>
            </a:r>
          </a:p>
        </p:txBody>
      </p:sp>
      <p:sp>
        <p:nvSpPr>
          <p:cNvPr id="112" name="AutoShape 11"/>
          <p:cNvSpPr/>
          <p:nvPr/>
        </p:nvSpPr>
        <p:spPr>
          <a:xfrm flipH="1">
            <a:off x="5699600" y="2355620"/>
            <a:ext cx="1413459" cy="1"/>
          </a:xfrm>
          <a:prstGeom prst="line">
            <a:avLst/>
          </a:prstGeom>
          <a:ln w="28575" cap="rnd">
            <a:solidFill>
              <a:srgbClr val="000000"/>
            </a:solidFill>
            <a:prstDash val="sysDot"/>
          </a:ln>
        </p:spPr>
        <p:txBody>
          <a:bodyPr lIns="45719" rIns="45719"/>
          <a:lstStyle/>
          <a:p>
            <a:pPr/>
          </a:p>
        </p:txBody>
      </p:sp>
      <p:sp>
        <p:nvSpPr>
          <p:cNvPr id="113" name="AutoShape 12"/>
          <p:cNvSpPr/>
          <p:nvPr/>
        </p:nvSpPr>
        <p:spPr>
          <a:xfrm flipH="1">
            <a:off x="5699600" y="2746145"/>
            <a:ext cx="1413459" cy="1"/>
          </a:xfrm>
          <a:prstGeom prst="line">
            <a:avLst/>
          </a:prstGeom>
          <a:ln w="28575" cap="rnd">
            <a:solidFill>
              <a:srgbClr val="000000"/>
            </a:solidFill>
            <a:prstDash val="sysDot"/>
          </a:ln>
        </p:spPr>
        <p:txBody>
          <a:bodyPr lIns="45719" rIns="45719"/>
          <a:lstStyle/>
          <a:p>
            <a:pPr/>
          </a:p>
        </p:txBody>
      </p:sp>
      <p:sp>
        <p:nvSpPr>
          <p:cNvPr id="114" name="AutoShape 13"/>
          <p:cNvSpPr/>
          <p:nvPr/>
        </p:nvSpPr>
        <p:spPr>
          <a:xfrm flipH="1" flipV="1">
            <a:off x="4812161" y="3127145"/>
            <a:ext cx="2300899" cy="1"/>
          </a:xfrm>
          <a:prstGeom prst="line">
            <a:avLst/>
          </a:prstGeom>
          <a:ln w="28575" cap="rnd">
            <a:solidFill>
              <a:srgbClr val="000000"/>
            </a:solidFill>
            <a:prstDash val="sysDot"/>
          </a:ln>
        </p:spPr>
        <p:txBody>
          <a:bodyPr lIns="45719" rIns="45719"/>
          <a:lstStyle/>
          <a:p>
            <a:pPr/>
          </a:p>
        </p:txBody>
      </p:sp>
      <p:sp>
        <p:nvSpPr>
          <p:cNvPr id="115" name="AutoShape 14"/>
          <p:cNvSpPr/>
          <p:nvPr/>
        </p:nvSpPr>
        <p:spPr>
          <a:xfrm flipH="1">
            <a:off x="5299138" y="3508145"/>
            <a:ext cx="1813921" cy="1"/>
          </a:xfrm>
          <a:prstGeom prst="line">
            <a:avLst/>
          </a:prstGeom>
          <a:ln w="28575" cap="rnd">
            <a:solidFill>
              <a:srgbClr val="000000"/>
            </a:solidFill>
            <a:prstDash val="sysDot"/>
          </a:ln>
        </p:spPr>
        <p:txBody>
          <a:bodyPr lIns="45719" rIns="45719"/>
          <a:lstStyle/>
          <a:p>
            <a:pPr/>
          </a:p>
        </p:txBody>
      </p:sp>
      <p:sp>
        <p:nvSpPr>
          <p:cNvPr id="116" name="AutoShape 15"/>
          <p:cNvSpPr/>
          <p:nvPr/>
        </p:nvSpPr>
        <p:spPr>
          <a:xfrm flipH="1">
            <a:off x="4812161" y="3889145"/>
            <a:ext cx="2300899" cy="1"/>
          </a:xfrm>
          <a:prstGeom prst="line">
            <a:avLst/>
          </a:prstGeom>
          <a:ln w="28575" cap="rnd">
            <a:solidFill>
              <a:srgbClr val="000000"/>
            </a:solidFill>
            <a:prstDash val="sysDot"/>
          </a:ln>
        </p:spPr>
        <p:txBody>
          <a:bodyPr lIns="45719" rIns="45719"/>
          <a:lstStyle/>
          <a:p>
            <a:pPr/>
          </a:p>
        </p:txBody>
      </p:sp>
      <p:sp>
        <p:nvSpPr>
          <p:cNvPr id="117" name="AutoShape 16"/>
          <p:cNvSpPr/>
          <p:nvPr/>
        </p:nvSpPr>
        <p:spPr>
          <a:xfrm flipH="1">
            <a:off x="5083571" y="4270145"/>
            <a:ext cx="2029488" cy="1"/>
          </a:xfrm>
          <a:prstGeom prst="line">
            <a:avLst/>
          </a:prstGeom>
          <a:ln w="28575" cap="rnd">
            <a:solidFill>
              <a:srgbClr val="000000"/>
            </a:solidFill>
            <a:prstDash val="sysDot"/>
          </a:ln>
        </p:spPr>
        <p:txBody>
          <a:bodyPr lIns="45719" rIns="45719"/>
          <a:lstStyle/>
          <a:p>
            <a:pPr/>
          </a:p>
        </p:txBody>
      </p:sp>
      <p:sp>
        <p:nvSpPr>
          <p:cNvPr id="118" name="AutoShape 17"/>
          <p:cNvSpPr/>
          <p:nvPr/>
        </p:nvSpPr>
        <p:spPr>
          <a:xfrm flipH="1">
            <a:off x="5083571" y="4660670"/>
            <a:ext cx="2029488" cy="1"/>
          </a:xfrm>
          <a:prstGeom prst="line">
            <a:avLst/>
          </a:prstGeom>
          <a:ln w="28575" cap="rnd">
            <a:solidFill>
              <a:srgbClr val="000000"/>
            </a:solidFill>
            <a:prstDash val="sysDot"/>
          </a:ln>
        </p:spPr>
        <p:txBody>
          <a:bodyPr lIns="45719" rIns="45719"/>
          <a:lstStyle/>
          <a:p>
            <a:pPr/>
          </a:p>
        </p:txBody>
      </p:sp>
      <p:sp>
        <p:nvSpPr>
          <p:cNvPr id="119" name="AutoShape 18"/>
          <p:cNvSpPr/>
          <p:nvPr/>
        </p:nvSpPr>
        <p:spPr>
          <a:xfrm flipH="1">
            <a:off x="5870375" y="5041670"/>
            <a:ext cx="1242685" cy="1"/>
          </a:xfrm>
          <a:prstGeom prst="line">
            <a:avLst/>
          </a:prstGeom>
          <a:ln w="28575" cap="rnd">
            <a:solidFill>
              <a:srgbClr val="000000"/>
            </a:solidFill>
            <a:prstDash val="sysDot"/>
          </a:ln>
        </p:spPr>
        <p:txBody>
          <a:bodyPr lIns="45719" rIns="45719"/>
          <a:lstStyle/>
          <a:p>
            <a:pPr/>
          </a:p>
        </p:txBody>
      </p:sp>
      <p:sp>
        <p:nvSpPr>
          <p:cNvPr id="120" name="AutoShape 19"/>
          <p:cNvSpPr/>
          <p:nvPr/>
        </p:nvSpPr>
        <p:spPr>
          <a:xfrm flipH="1">
            <a:off x="5083571" y="5433465"/>
            <a:ext cx="2029488" cy="1"/>
          </a:xfrm>
          <a:prstGeom prst="line">
            <a:avLst/>
          </a:prstGeom>
          <a:ln w="28575" cap="rnd">
            <a:solidFill>
              <a:srgbClr val="000000"/>
            </a:solidFill>
            <a:prstDash val="sysDot"/>
          </a:ln>
        </p:spPr>
        <p:txBody>
          <a:bodyPr lIns="45719" rIns="45719"/>
          <a:lstStyle/>
          <a:p>
            <a:pPr/>
          </a:p>
        </p:txBody>
      </p:sp>
      <p:sp>
        <p:nvSpPr>
          <p:cNvPr id="121" name="AutoShape 20"/>
          <p:cNvSpPr/>
          <p:nvPr/>
        </p:nvSpPr>
        <p:spPr>
          <a:xfrm flipH="1">
            <a:off x="6408828" y="5916295"/>
            <a:ext cx="758164" cy="0"/>
          </a:xfrm>
          <a:prstGeom prst="line">
            <a:avLst/>
          </a:prstGeom>
          <a:ln w="28575" cap="rnd">
            <a:solidFill>
              <a:srgbClr val="000000"/>
            </a:solidFill>
            <a:prstDash val="sysDot"/>
          </a:ln>
        </p:spPr>
        <p:txBody>
          <a:bodyPr lIns="45719" rIns="45719"/>
          <a:lstStyle/>
          <a:p>
            <a:pPr/>
          </a:p>
        </p:txBody>
      </p:sp>
      <p:sp>
        <p:nvSpPr>
          <p:cNvPr id="122" name="AutoShape 21"/>
          <p:cNvSpPr/>
          <p:nvPr/>
        </p:nvSpPr>
        <p:spPr>
          <a:xfrm flipH="1">
            <a:off x="5299139" y="6296025"/>
            <a:ext cx="1868150" cy="0"/>
          </a:xfrm>
          <a:prstGeom prst="line">
            <a:avLst/>
          </a:prstGeom>
          <a:ln w="28575" cap="rnd">
            <a:solidFill>
              <a:srgbClr val="000000"/>
            </a:solidFill>
            <a:prstDash val="sysDot"/>
          </a:ln>
        </p:spPr>
        <p:txBody>
          <a:bodyPr lIns="45719" rIns="45719"/>
          <a:lstStyle/>
          <a:p>
            <a:pPr/>
          </a:p>
        </p:txBody>
      </p:sp>
      <p:sp>
        <p:nvSpPr>
          <p:cNvPr id="123" name="AutoShape 22"/>
          <p:cNvSpPr/>
          <p:nvPr/>
        </p:nvSpPr>
        <p:spPr>
          <a:xfrm flipH="1">
            <a:off x="6409125" y="6678294"/>
            <a:ext cx="758164" cy="1"/>
          </a:xfrm>
          <a:prstGeom prst="line">
            <a:avLst/>
          </a:prstGeom>
          <a:ln w="28575" cap="rnd">
            <a:solidFill>
              <a:srgbClr val="000000"/>
            </a:solidFill>
            <a:prstDash val="sysDot"/>
          </a:ln>
        </p:spPr>
        <p:txBody>
          <a:bodyPr lIns="45719" rIns="45719"/>
          <a:lstStyle/>
          <a:p>
            <a:pPr/>
          </a:p>
        </p:txBody>
      </p:sp>
      <p:sp>
        <p:nvSpPr>
          <p:cNvPr id="124" name="AutoShape 23"/>
          <p:cNvSpPr/>
          <p:nvPr/>
        </p:nvSpPr>
        <p:spPr>
          <a:xfrm flipH="1">
            <a:off x="5595115" y="7058025"/>
            <a:ext cx="1627429" cy="0"/>
          </a:xfrm>
          <a:prstGeom prst="line">
            <a:avLst/>
          </a:prstGeom>
          <a:ln w="28575" cap="rnd">
            <a:solidFill>
              <a:srgbClr val="000000"/>
            </a:solidFill>
            <a:prstDash val="sysDot"/>
          </a:ln>
        </p:spPr>
        <p:txBody>
          <a:bodyPr lIns="45719" rIns="45719"/>
          <a:lstStyle/>
          <a:p>
            <a:pPr/>
          </a:p>
        </p:txBody>
      </p:sp>
      <p:sp>
        <p:nvSpPr>
          <p:cNvPr id="125" name="AutoShape 24"/>
          <p:cNvSpPr/>
          <p:nvPr/>
        </p:nvSpPr>
        <p:spPr>
          <a:xfrm flipH="1">
            <a:off x="6409125" y="7449819"/>
            <a:ext cx="758164" cy="1"/>
          </a:xfrm>
          <a:prstGeom prst="line">
            <a:avLst/>
          </a:prstGeom>
          <a:ln w="28575" cap="rnd">
            <a:solidFill>
              <a:srgbClr val="000000"/>
            </a:solidFill>
            <a:prstDash val="sysDot"/>
          </a:ln>
        </p:spPr>
        <p:txBody>
          <a:bodyPr lIns="45719" rIns="45719"/>
          <a:lstStyle/>
          <a:p>
            <a:pPr/>
          </a:p>
        </p:txBody>
      </p:sp>
      <p:sp>
        <p:nvSpPr>
          <p:cNvPr id="126" name="AutoShape 25"/>
          <p:cNvSpPr/>
          <p:nvPr/>
        </p:nvSpPr>
        <p:spPr>
          <a:xfrm flipH="1">
            <a:off x="6409125" y="7830819"/>
            <a:ext cx="758164" cy="1"/>
          </a:xfrm>
          <a:prstGeom prst="line">
            <a:avLst/>
          </a:prstGeom>
          <a:ln w="28575" cap="rnd">
            <a:solidFill>
              <a:srgbClr val="000000"/>
            </a:solidFill>
            <a:prstDash val="sysDot"/>
          </a:ln>
        </p:spPr>
        <p:txBody>
          <a:bodyPr lIns="45719" rIns="45719"/>
          <a:lstStyle/>
          <a:p>
            <a:pPr/>
          </a:p>
        </p:txBody>
      </p:sp>
      <p:sp>
        <p:nvSpPr>
          <p:cNvPr id="127" name="AutoShape 26"/>
          <p:cNvSpPr/>
          <p:nvPr/>
        </p:nvSpPr>
        <p:spPr>
          <a:xfrm flipH="1">
            <a:off x="5539845" y="8210546"/>
            <a:ext cx="1627148" cy="1"/>
          </a:xfrm>
          <a:prstGeom prst="line">
            <a:avLst/>
          </a:prstGeom>
          <a:ln w="28575" cap="rnd">
            <a:solidFill>
              <a:srgbClr val="000000"/>
            </a:solidFill>
            <a:prstDash val="sysDot"/>
          </a:ln>
        </p:spPr>
        <p:txBody>
          <a:bodyPr lIns="45719" rIns="45719"/>
          <a:lstStyle/>
          <a:p>
            <a:pPr/>
          </a:p>
        </p:txBody>
      </p:sp>
      <p:sp>
        <p:nvSpPr>
          <p:cNvPr id="128" name="AutoShape 27"/>
          <p:cNvSpPr/>
          <p:nvPr/>
        </p:nvSpPr>
        <p:spPr>
          <a:xfrm flipH="1">
            <a:off x="6568768" y="8591546"/>
            <a:ext cx="598521" cy="1"/>
          </a:xfrm>
          <a:prstGeom prst="line">
            <a:avLst/>
          </a:prstGeom>
          <a:ln w="28575" cap="rnd">
            <a:solidFill>
              <a:srgbClr val="000000"/>
            </a:solidFill>
            <a:prstDash val="sysDot"/>
          </a:ln>
        </p:spPr>
        <p:txBody>
          <a:bodyPr lIns="45719" rIns="45719"/>
          <a:lstStyle/>
          <a:p>
            <a:pPr/>
          </a:p>
        </p:txBody>
      </p:sp>
      <p:sp>
        <p:nvSpPr>
          <p:cNvPr id="129" name="AutoShape 28"/>
          <p:cNvSpPr/>
          <p:nvPr/>
        </p:nvSpPr>
        <p:spPr>
          <a:xfrm flipH="1">
            <a:off x="3874897" y="8982071"/>
            <a:ext cx="3329897" cy="1"/>
          </a:xfrm>
          <a:prstGeom prst="line">
            <a:avLst/>
          </a:prstGeom>
          <a:ln w="28575" cap="rnd">
            <a:solidFill>
              <a:srgbClr val="000000"/>
            </a:solidFill>
            <a:prstDash val="sysDot"/>
          </a:ln>
        </p:spPr>
        <p:txBody>
          <a:bodyPr lIns="45719" rIns="45719"/>
          <a:lstStyle/>
          <a:p>
            <a:pPr/>
          </a:p>
        </p:txBody>
      </p:sp>
    </p:spTree>
  </p:cSld>
  <p:clrMapOvr>
    <a:masterClrMapping/>
  </p:clrMapOvr>
  <p:transition xmlns:p14="http://schemas.microsoft.com/office/powerpoint/2010/main" spd="med" advClick="1"/>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71"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272" name="Picture 6" descr="Picture 6"/>
          <p:cNvPicPr>
            <a:picLocks noChangeAspect="1"/>
          </p:cNvPicPr>
          <p:nvPr/>
        </p:nvPicPr>
        <p:blipFill>
          <a:blip r:embed="rId2">
            <a:extLst/>
          </a:blip>
          <a:srcRect l="9739" t="14466" r="4301" b="0"/>
          <a:stretch>
            <a:fillRect/>
          </a:stretch>
        </p:blipFill>
        <p:spPr>
          <a:xfrm>
            <a:off x="2724483" y="0"/>
            <a:ext cx="6887784" cy="10287000"/>
          </a:xfrm>
          <a:prstGeom prst="rect">
            <a:avLst/>
          </a:prstGeom>
          <a:ln w="12700">
            <a:miter lim="400000"/>
          </a:ln>
        </p:spPr>
      </p:pic>
      <p:sp>
        <p:nvSpPr>
          <p:cNvPr id="273" name="TextBox 7"/>
          <p:cNvSpPr txBox="1"/>
          <p:nvPr/>
        </p:nvSpPr>
        <p:spPr>
          <a:xfrm>
            <a:off x="11336218" y="4344670"/>
            <a:ext cx="4989478" cy="77748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b="1" sz="5400">
                <a:solidFill>
                  <a:srgbClr val="010073"/>
                </a:solidFill>
                <a:latin typeface="Montserrat Bold"/>
                <a:ea typeface="Montserrat Bold"/>
                <a:cs typeface="Montserrat Bold"/>
                <a:sym typeface="Montserrat Bold"/>
              </a:defRPr>
            </a:lvl1pPr>
          </a:lstStyle>
          <a:p>
            <a:pPr/>
            <a:r>
              <a:t>Contact Us</a:t>
            </a:r>
          </a:p>
        </p:txBody>
      </p:sp>
      <p:sp>
        <p:nvSpPr>
          <p:cNvPr id="274" name="Freeform 8"/>
          <p:cNvSpPr/>
          <p:nvPr/>
        </p:nvSpPr>
        <p:spPr>
          <a:xfrm>
            <a:off x="11336218" y="6017950"/>
            <a:ext cx="225143" cy="225144"/>
          </a:xfrm>
          <a:prstGeom prst="rect">
            <a:avLst/>
          </a:prstGeom>
          <a:blipFill>
            <a:blip r:embed="rId3"/>
            <a:stretch>
              <a:fillRect/>
            </a:stretch>
          </a:blipFill>
          <a:ln w="12700">
            <a:miter lim="400000"/>
          </a:ln>
        </p:spPr>
        <p:txBody>
          <a:bodyPr lIns="45719" rIns="45719"/>
          <a:lstStyle/>
          <a:p>
            <a:pPr/>
          </a:p>
        </p:txBody>
      </p:sp>
      <p:sp>
        <p:nvSpPr>
          <p:cNvPr id="275" name="TextBox 9"/>
          <p:cNvSpPr txBox="1"/>
          <p:nvPr/>
        </p:nvSpPr>
        <p:spPr>
          <a:xfrm>
            <a:off x="11744504" y="6021387"/>
            <a:ext cx="2238834" cy="1946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defRPr sz="1100">
                <a:solidFill>
                  <a:srgbClr val="1F2020"/>
                </a:solidFill>
                <a:latin typeface="Open Sans"/>
                <a:ea typeface="Open Sans"/>
                <a:cs typeface="Open Sans"/>
                <a:sym typeface="Open Sans"/>
              </a:defRPr>
            </a:lvl1pPr>
          </a:lstStyle>
          <a:p>
            <a:pPr/>
            <a:r>
              <a:t>+972546353123</a:t>
            </a:r>
          </a:p>
        </p:txBody>
      </p:sp>
      <p:sp>
        <p:nvSpPr>
          <p:cNvPr id="276" name="Freeform 10"/>
          <p:cNvSpPr/>
          <p:nvPr/>
        </p:nvSpPr>
        <p:spPr>
          <a:xfrm>
            <a:off x="11336218" y="6553558"/>
            <a:ext cx="225143" cy="225144"/>
          </a:xfrm>
          <a:prstGeom prst="rect">
            <a:avLst/>
          </a:prstGeom>
          <a:blipFill>
            <a:blip r:embed="rId4"/>
            <a:stretch>
              <a:fillRect/>
            </a:stretch>
          </a:blipFill>
          <a:ln w="12700">
            <a:miter lim="400000"/>
          </a:ln>
        </p:spPr>
        <p:txBody>
          <a:bodyPr lIns="45719" rIns="45719"/>
          <a:lstStyle/>
          <a:p>
            <a:pPr/>
          </a:p>
        </p:txBody>
      </p:sp>
      <p:sp>
        <p:nvSpPr>
          <p:cNvPr id="277" name="TextBox 11"/>
          <p:cNvSpPr txBox="1"/>
          <p:nvPr/>
        </p:nvSpPr>
        <p:spPr>
          <a:xfrm>
            <a:off x="11744504" y="6534508"/>
            <a:ext cx="2238834" cy="19469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1600"/>
              </a:lnSpc>
              <a:defRPr sz="1100">
                <a:solidFill>
                  <a:srgbClr val="1F2020"/>
                </a:solidFill>
                <a:latin typeface="Open Sans"/>
                <a:ea typeface="Open Sans"/>
                <a:cs typeface="Open Sans"/>
                <a:sym typeface="Open Sans"/>
              </a:defRPr>
            </a:lvl1pPr>
          </a:lstStyle>
          <a:p>
            <a:pPr/>
            <a:r>
              <a:t>Lena.mhamed@hotmail.com</a:t>
            </a:r>
          </a:p>
        </p:txBody>
      </p:sp>
    </p:spTree>
  </p:cSld>
  <p:clrMapOvr>
    <a:masterClrMapping/>
  </p:clrMapOvr>
  <p:transition xmlns:p14="http://schemas.microsoft.com/office/powerpoint/2010/main" spd="med" advClick="1"/>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279"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280" name="Picture 6" descr="Picture 6"/>
          <p:cNvPicPr>
            <a:picLocks noChangeAspect="1"/>
          </p:cNvPicPr>
          <p:nvPr/>
        </p:nvPicPr>
        <p:blipFill>
          <a:blip r:embed="rId2">
            <a:extLst/>
          </a:blip>
          <a:srcRect l="0" t="24340" r="0" b="0"/>
          <a:stretch>
            <a:fillRect/>
          </a:stretch>
        </p:blipFill>
        <p:spPr>
          <a:xfrm>
            <a:off x="1039107" y="1028700"/>
            <a:ext cx="16220193" cy="8183985"/>
          </a:xfrm>
          <a:prstGeom prst="rect">
            <a:avLst/>
          </a:prstGeom>
          <a:ln w="12700">
            <a:miter lim="400000"/>
          </a:ln>
        </p:spPr>
      </p:pic>
      <p:sp>
        <p:nvSpPr>
          <p:cNvPr id="281" name="Freeform 8"/>
          <p:cNvSpPr/>
          <p:nvPr/>
        </p:nvSpPr>
        <p:spPr>
          <a:xfrm>
            <a:off x="1039107" y="3606403"/>
            <a:ext cx="16220193" cy="3074192"/>
          </a:xfrm>
          <a:prstGeom prst="rect">
            <a:avLst/>
          </a:prstGeom>
          <a:solidFill>
            <a:srgbClr val="010073">
              <a:alpha val="80000"/>
            </a:srgbClr>
          </a:solidFill>
          <a:ln w="12700">
            <a:miter lim="400000"/>
          </a:ln>
        </p:spPr>
        <p:txBody>
          <a:bodyPr lIns="45719" rIns="45719"/>
          <a:lstStyle/>
          <a:p>
            <a:pPr/>
          </a:p>
        </p:txBody>
      </p:sp>
      <p:sp>
        <p:nvSpPr>
          <p:cNvPr id="282" name="TextBox 10"/>
          <p:cNvSpPr txBox="1"/>
          <p:nvPr/>
        </p:nvSpPr>
        <p:spPr>
          <a:xfrm>
            <a:off x="2328108" y="4283919"/>
            <a:ext cx="13612736" cy="178749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14000"/>
              </a:lnSpc>
              <a:defRPr b="1" sz="12500">
                <a:solidFill>
                  <a:srgbClr val="FFFFFF"/>
                </a:solidFill>
                <a:latin typeface="Montserrat Bold"/>
                <a:ea typeface="Montserrat Bold"/>
                <a:cs typeface="Montserrat Bold"/>
                <a:sym typeface="Montserrat Bold"/>
              </a:defRPr>
            </a:lvl1pPr>
          </a:lstStyle>
          <a:p>
            <a:pPr/>
            <a:r>
              <a:t>THANK YOU</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31"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32" name="Picture 6" descr="Picture 6"/>
          <p:cNvPicPr>
            <a:picLocks noChangeAspect="1"/>
          </p:cNvPicPr>
          <p:nvPr/>
        </p:nvPicPr>
        <p:blipFill>
          <a:blip r:embed="rId2">
            <a:extLst/>
          </a:blip>
          <a:srcRect l="10126" t="0" r="29115" b="18989"/>
          <a:stretch>
            <a:fillRect/>
          </a:stretch>
        </p:blipFill>
        <p:spPr>
          <a:xfrm>
            <a:off x="782092" y="278906"/>
            <a:ext cx="7471186" cy="7471186"/>
          </a:xfrm>
          <a:prstGeom prst="rect">
            <a:avLst/>
          </a:prstGeom>
          <a:ln w="12700">
            <a:miter lim="400000"/>
          </a:ln>
        </p:spPr>
      </p:pic>
      <p:pic>
        <p:nvPicPr>
          <p:cNvPr id="133" name="Picture 8" descr="Picture 8"/>
          <p:cNvPicPr>
            <a:picLocks noChangeAspect="1"/>
          </p:cNvPicPr>
          <p:nvPr/>
        </p:nvPicPr>
        <p:blipFill>
          <a:blip r:embed="rId2">
            <a:extLst/>
          </a:blip>
          <a:srcRect l="15064" t="83840" r="34543" b="0"/>
          <a:stretch>
            <a:fillRect/>
          </a:stretch>
        </p:blipFill>
        <p:spPr>
          <a:xfrm>
            <a:off x="782093" y="8490025"/>
            <a:ext cx="7471185" cy="1796976"/>
          </a:xfrm>
          <a:prstGeom prst="rect">
            <a:avLst/>
          </a:prstGeom>
          <a:ln w="12700">
            <a:miter lim="400000"/>
          </a:ln>
        </p:spPr>
      </p:pic>
      <p:graphicFrame>
        <p:nvGraphicFramePr>
          <p:cNvPr id="134" name="Table 9"/>
          <p:cNvGraphicFramePr/>
          <p:nvPr/>
        </p:nvGraphicFramePr>
        <p:xfrm>
          <a:off x="9144000" y="1992249"/>
          <a:ext cx="8253464" cy="8134351"/>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55969"/>
                <a:gridCol w="4597494"/>
              </a:tblGrid>
              <a:tr h="726452">
                <a:tc>
                  <a:txBody>
                    <a:bodyPr/>
                    <a:lstStyle/>
                    <a:p>
                      <a:pPr algn="ctr">
                        <a:lnSpc>
                          <a:spcPts val="2200"/>
                        </a:lnSpc>
                        <a:defRPr sz="1800"/>
                      </a:pPr>
                      <a:r>
                        <a:rPr sz="1500">
                          <a:latin typeface="Canva Sans"/>
                          <a:ea typeface="Canva Sans"/>
                          <a:cs typeface="Canva Sans"/>
                          <a:sym typeface="Canva Sans"/>
                        </a:rPr>
                        <a:t>Term</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Description</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80849">
                <a:tc>
                  <a:txBody>
                    <a:bodyPr/>
                    <a:lstStyle/>
                    <a:p>
                      <a:pPr algn="ctr">
                        <a:lnSpc>
                          <a:spcPts val="2200"/>
                        </a:lnSpc>
                        <a:defRPr sz="1800"/>
                      </a:pPr>
                      <a:r>
                        <a:rPr sz="1500">
                          <a:latin typeface="Canva Sans"/>
                          <a:ea typeface="Canva Sans"/>
                          <a:cs typeface="Canva Sans"/>
                          <a:sym typeface="Canva Sans"/>
                        </a:rPr>
                        <a:t>BuildTech</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The name of the system – a construction project management and safety monitoring platform.</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80849">
                <a:tc>
                  <a:txBody>
                    <a:bodyPr/>
                    <a:lstStyle/>
                    <a:p>
                      <a:pPr algn="ctr">
                        <a:lnSpc>
                          <a:spcPts val="2200"/>
                        </a:lnSpc>
                        <a:defRPr sz="1800"/>
                      </a:pPr>
                      <a:r>
                        <a:rPr sz="1500">
                          <a:latin typeface="Canva Sans"/>
                          <a:ea typeface="Canva Sans"/>
                          <a:cs typeface="Canva Sans"/>
                          <a:sym typeface="Canva Sans"/>
                        </a:rPr>
                        <a:t>Landing Page</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The first page of the website, accessible to all users. Contains navigation and a contact form.</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003651">
                <a:tc>
                  <a:txBody>
                    <a:bodyPr/>
                    <a:lstStyle/>
                    <a:p>
                      <a:pPr algn="ctr">
                        <a:lnSpc>
                          <a:spcPts val="2200"/>
                        </a:lnSpc>
                        <a:defRPr sz="1800"/>
                      </a:pPr>
                      <a:r>
                        <a:rPr sz="1500">
                          <a:latin typeface="Canva Sans"/>
                          <a:ea typeface="Canva Sans"/>
                          <a:cs typeface="Canva Sans"/>
                          <a:sym typeface="Canva Sans"/>
                        </a:rPr>
                        <a:t>Manager Login</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A secure area accessible only to authorized managers or administrators.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80849">
                <a:tc>
                  <a:txBody>
                    <a:bodyPr/>
                    <a:lstStyle/>
                    <a:p>
                      <a:pPr algn="ctr">
                        <a:lnSpc>
                          <a:spcPts val="2200"/>
                        </a:lnSpc>
                        <a:defRPr sz="1800"/>
                      </a:pPr>
                      <a:r>
                        <a:rPr sz="1500">
                          <a:latin typeface="Canva Sans"/>
                          <a:ea typeface="Canva Sans"/>
                          <a:cs typeface="Canva Sans"/>
                          <a:sym typeface="Canva Sans"/>
                        </a:rPr>
                        <a:t>Navbar</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Navigation bar located on the right side of the screen after login, used to move between system pages.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80849">
                <a:tc>
                  <a:txBody>
                    <a:bodyPr/>
                    <a:lstStyle/>
                    <a:p>
                      <a:pPr algn="ctr">
                        <a:lnSpc>
                          <a:spcPts val="2200"/>
                        </a:lnSpc>
                        <a:defRPr sz="1800"/>
                      </a:pPr>
                      <a:r>
                        <a:rPr sz="1500">
                          <a:latin typeface="Canva Sans"/>
                          <a:ea typeface="Canva Sans"/>
                          <a:cs typeface="Canva Sans"/>
                          <a:sym typeface="Canva Sans"/>
                        </a:rPr>
                        <a:t>Dashboard</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The home view after login, showing summaries like project lists, task status, maps, and charts.</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80849">
                <a:tc>
                  <a:txBody>
                    <a:bodyPr/>
                    <a:lstStyle/>
                    <a:p>
                      <a:pPr algn="ctr">
                        <a:lnSpc>
                          <a:spcPts val="2200"/>
                        </a:lnSpc>
                        <a:defRPr sz="1800"/>
                      </a:pPr>
                      <a:r>
                        <a:rPr sz="1500">
                          <a:latin typeface="Canva Sans"/>
                          <a:ea typeface="Canva Sans"/>
                          <a:cs typeface="Canva Sans"/>
                          <a:sym typeface="Canva Sans"/>
                        </a:rPr>
                        <a:t>Project Details Page</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A page showing full project info, including its location, attached files, and image upload</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bl>
          </a:graphicData>
        </a:graphic>
      </p:graphicFrame>
      <p:sp>
        <p:nvSpPr>
          <p:cNvPr id="135" name="TextBox 10"/>
          <p:cNvSpPr txBox="1"/>
          <p:nvPr/>
        </p:nvSpPr>
        <p:spPr>
          <a:xfrm>
            <a:off x="8438419" y="542924"/>
            <a:ext cx="8635738" cy="11970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700"/>
              </a:lnSpc>
              <a:defRPr b="1" sz="4200">
                <a:solidFill>
                  <a:srgbClr val="010073"/>
                </a:solidFill>
                <a:latin typeface="Montserrat Bold"/>
                <a:ea typeface="Montserrat Bold"/>
                <a:cs typeface="Montserrat Bold"/>
                <a:sym typeface="Montserrat Bold"/>
              </a:defRPr>
            </a:pPr>
            <a:r>
              <a:t>Glossary - </a:t>
            </a:r>
          </a:p>
          <a:p>
            <a:pPr>
              <a:lnSpc>
                <a:spcPts val="4700"/>
              </a:lnSpc>
              <a:defRPr b="1" sz="4200">
                <a:solidFill>
                  <a:srgbClr val="010073"/>
                </a:solidFill>
                <a:latin typeface="Montserrat Bold"/>
                <a:ea typeface="Montserrat Bold"/>
                <a:cs typeface="Montserrat Bold"/>
                <a:sym typeface="Montserrat Bold"/>
              </a:defRPr>
            </a:pPr>
            <a:r>
              <a:t>System Structure &amp; Navigation</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37"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38" name="Picture 6" descr="Picture 6"/>
          <p:cNvPicPr>
            <a:picLocks noChangeAspect="1"/>
          </p:cNvPicPr>
          <p:nvPr/>
        </p:nvPicPr>
        <p:blipFill>
          <a:blip r:embed="rId2">
            <a:extLst/>
          </a:blip>
          <a:srcRect l="10126" t="0" r="29115" b="18989"/>
          <a:stretch>
            <a:fillRect/>
          </a:stretch>
        </p:blipFill>
        <p:spPr>
          <a:xfrm>
            <a:off x="782092" y="278906"/>
            <a:ext cx="7471186" cy="7471186"/>
          </a:xfrm>
          <a:prstGeom prst="rect">
            <a:avLst/>
          </a:prstGeom>
          <a:ln w="12700">
            <a:miter lim="400000"/>
          </a:ln>
        </p:spPr>
      </p:pic>
      <p:pic>
        <p:nvPicPr>
          <p:cNvPr id="139" name="Picture 8" descr="Picture 8"/>
          <p:cNvPicPr>
            <a:picLocks noChangeAspect="1"/>
          </p:cNvPicPr>
          <p:nvPr/>
        </p:nvPicPr>
        <p:blipFill>
          <a:blip r:embed="rId2">
            <a:extLst/>
          </a:blip>
          <a:srcRect l="15064" t="83840" r="34543" b="0"/>
          <a:stretch>
            <a:fillRect/>
          </a:stretch>
        </p:blipFill>
        <p:spPr>
          <a:xfrm>
            <a:off x="782093" y="8490025"/>
            <a:ext cx="7471185" cy="1796976"/>
          </a:xfrm>
          <a:prstGeom prst="rect">
            <a:avLst/>
          </a:prstGeom>
          <a:ln w="12700">
            <a:miter lim="400000"/>
          </a:ln>
        </p:spPr>
      </p:pic>
      <p:graphicFrame>
        <p:nvGraphicFramePr>
          <p:cNvPr id="140" name="Table 9"/>
          <p:cNvGraphicFramePr/>
          <p:nvPr/>
        </p:nvGraphicFramePr>
        <p:xfrm>
          <a:off x="9396882" y="2649854"/>
          <a:ext cx="7315201" cy="6625592"/>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57600"/>
                <a:gridCol w="3657600"/>
              </a:tblGrid>
              <a:tr h="820055">
                <a:tc>
                  <a:txBody>
                    <a:bodyPr/>
                    <a:lstStyle/>
                    <a:p>
                      <a:pPr algn="ctr">
                        <a:lnSpc>
                          <a:spcPts val="2200"/>
                        </a:lnSpc>
                        <a:defRPr sz="1800"/>
                      </a:pPr>
                      <a:r>
                        <a:rPr sz="1500">
                          <a:latin typeface="Open Sans"/>
                          <a:ea typeface="Open Sans"/>
                          <a:cs typeface="Open Sans"/>
                          <a:sym typeface="Open Sans"/>
                        </a:rPr>
                        <a:t>Term</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algn="ctr">
                        <a:lnSpc>
                          <a:spcPts val="2200"/>
                        </a:lnSpc>
                        <a:defRPr sz="1800"/>
                      </a:pPr>
                      <a:r>
                        <a:rPr sz="1500">
                          <a:latin typeface="Open Sans"/>
                          <a:ea typeface="Open Sans"/>
                          <a:cs typeface="Open Sans"/>
                          <a:sym typeface="Open Sans"/>
                        </a:rPr>
                        <a:t>Description</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r>
              <a:tr h="1312472">
                <a:tc>
                  <a:txBody>
                    <a:bodyPr/>
                    <a:lstStyle/>
                    <a:p>
                      <a:pPr algn="ctr">
                        <a:lnSpc>
                          <a:spcPts val="2200"/>
                        </a:lnSpc>
                        <a:defRPr sz="1800"/>
                      </a:pPr>
                      <a:r>
                        <a:rPr sz="1500">
                          <a:latin typeface="Open Sans"/>
                          <a:ea typeface="Open Sans"/>
                          <a:cs typeface="Open Sans"/>
                          <a:sym typeface="Open Sans"/>
                        </a:rPr>
                        <a:t>Not Analyzed</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algn="ctr">
                        <a:lnSpc>
                          <a:spcPts val="2200"/>
                        </a:lnSpc>
                        <a:defRPr sz="1800"/>
                      </a:pPr>
                      <a:r>
                        <a:rPr sz="1500">
                          <a:latin typeface="Open Sans"/>
                          <a:ea typeface="Open Sans"/>
                          <a:cs typeface="Open Sans"/>
                          <a:sym typeface="Open Sans"/>
                        </a:rPr>
                        <a:t>A status for uploaded images that have not yet been reviewed by the safety detection system.</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r>
              <a:tr h="1590295">
                <a:tc>
                  <a:txBody>
                    <a:bodyPr/>
                    <a:lstStyle/>
                    <a:p>
                      <a:pPr algn="ctr">
                        <a:lnSpc>
                          <a:spcPts val="2200"/>
                        </a:lnSpc>
                        <a:defRPr sz="1800"/>
                      </a:pPr>
                      <a:r>
                        <a:rPr sz="1500">
                          <a:latin typeface="Open Sans"/>
                          <a:ea typeface="Open Sans"/>
                          <a:cs typeface="Open Sans"/>
                          <a:sym typeface="Open Sans"/>
                        </a:rPr>
                        <a:t>Safety Analysis</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algn="ctr">
                        <a:lnSpc>
                          <a:spcPts val="2200"/>
                        </a:lnSpc>
                        <a:defRPr sz="1800"/>
                      </a:pPr>
                      <a:r>
                        <a:rPr sz="1500">
                          <a:latin typeface="Open Sans"/>
                          <a:ea typeface="Open Sans"/>
                          <a:cs typeface="Open Sans"/>
                          <a:sym typeface="Open Sans"/>
                        </a:rPr>
                        <a:t>An automated process that checks images using a Machine Learning model to detect safety gear.</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r>
              <a:tr h="1590295">
                <a:tc>
                  <a:txBody>
                    <a:bodyPr/>
                    <a:lstStyle/>
                    <a:p>
                      <a:pPr algn="ctr">
                        <a:lnSpc>
                          <a:spcPts val="2200"/>
                        </a:lnSpc>
                        <a:defRPr sz="1800"/>
                      </a:pPr>
                      <a:r>
                        <a:rPr sz="1500">
                          <a:latin typeface="Open Sans"/>
                          <a:ea typeface="Open Sans"/>
                          <a:cs typeface="Open Sans"/>
                          <a:sym typeface="Open Sans"/>
                        </a:rPr>
                        <a:t>ML (Machine Learning)</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algn="ctr">
                        <a:lnSpc>
                          <a:spcPts val="2200"/>
                        </a:lnSpc>
                        <a:defRPr sz="1800"/>
                      </a:pPr>
                      <a:r>
                        <a:rPr sz="1500">
                          <a:latin typeface="Open Sans"/>
                          <a:ea typeface="Open Sans"/>
                          <a:cs typeface="Open Sans"/>
                          <a:sym typeface="Open Sans"/>
                        </a:rPr>
                        <a:t>A method that enables the system to analyze images and detect whether safety measures are followed.</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r>
              <a:tr h="1312472">
                <a:tc>
                  <a:txBody>
                    <a:bodyPr/>
                    <a:lstStyle/>
                    <a:p>
                      <a:pPr algn="ctr">
                        <a:lnSpc>
                          <a:spcPts val="2200"/>
                        </a:lnSpc>
                        <a:defRPr sz="1800"/>
                      </a:pPr>
                      <a:r>
                        <a:rPr sz="1500">
                          <a:latin typeface="Open Sans"/>
                          <a:ea typeface="Open Sans"/>
                          <a:cs typeface="Open Sans"/>
                          <a:sym typeface="Open Sans"/>
                        </a:rPr>
                        <a:t>PDF Report</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c>
                  <a:txBody>
                    <a:bodyPr/>
                    <a:lstStyle/>
                    <a:p>
                      <a:pPr algn="ctr">
                        <a:lnSpc>
                          <a:spcPts val="2200"/>
                        </a:lnSpc>
                        <a:defRPr sz="1800"/>
                      </a:pPr>
                      <a:r>
                        <a:rPr sz="1500">
                          <a:latin typeface="Open Sans"/>
                          <a:ea typeface="Open Sans"/>
                          <a:cs typeface="Open Sans"/>
                          <a:sym typeface="Open Sans"/>
                        </a:rPr>
                        <a:t>A file generated by the system after analysis, showing which images include safety issues.</a:t>
                      </a:r>
                    </a:p>
                  </a:txBody>
                  <a:tcPr marL="190500" marR="190500" marT="190500" marB="190500" anchor="ctr" anchorCtr="0" horzOverflow="overflow">
                    <a:lnL w="38100">
                      <a:solidFill>
                        <a:srgbClr val="000000"/>
                      </a:solidFill>
                    </a:lnL>
                    <a:lnR w="38100">
                      <a:solidFill>
                        <a:srgbClr val="000000"/>
                      </a:solidFill>
                    </a:lnR>
                    <a:lnT w="38100">
                      <a:solidFill>
                        <a:srgbClr val="000000"/>
                      </a:solidFill>
                    </a:lnT>
                    <a:lnB w="38100">
                      <a:solidFill>
                        <a:srgbClr val="000000"/>
                      </a:solidFill>
                    </a:lnB>
                    <a:noFill/>
                  </a:tcPr>
                </a:tc>
              </a:tr>
            </a:tbl>
          </a:graphicData>
        </a:graphic>
      </p:graphicFrame>
      <p:sp>
        <p:nvSpPr>
          <p:cNvPr id="141" name="TextBox 10"/>
          <p:cNvSpPr txBox="1"/>
          <p:nvPr/>
        </p:nvSpPr>
        <p:spPr>
          <a:xfrm>
            <a:off x="8438419" y="542924"/>
            <a:ext cx="8635738" cy="11970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700"/>
              </a:lnSpc>
              <a:defRPr b="1" sz="4200">
                <a:solidFill>
                  <a:srgbClr val="010073"/>
                </a:solidFill>
                <a:latin typeface="Montserrat Bold"/>
                <a:ea typeface="Montserrat Bold"/>
                <a:cs typeface="Montserrat Bold"/>
                <a:sym typeface="Montserrat Bold"/>
              </a:defRPr>
            </a:pPr>
            <a:r>
              <a:t>Glossary - </a:t>
            </a:r>
          </a:p>
          <a:p>
            <a:pPr>
              <a:lnSpc>
                <a:spcPts val="4700"/>
              </a:lnSpc>
              <a:defRPr b="1" sz="4200">
                <a:solidFill>
                  <a:srgbClr val="010073"/>
                </a:solidFill>
                <a:latin typeface="Montserrat Bold"/>
                <a:ea typeface="Montserrat Bold"/>
                <a:cs typeface="Montserrat Bold"/>
                <a:sym typeface="Montserrat Bold"/>
              </a:defRPr>
            </a:pPr>
            <a:r>
              <a:t>Safety &amp; Image Analysis</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43"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44" name="Picture 6" descr="Picture 6"/>
          <p:cNvPicPr>
            <a:picLocks noChangeAspect="1"/>
          </p:cNvPicPr>
          <p:nvPr/>
        </p:nvPicPr>
        <p:blipFill>
          <a:blip r:embed="rId2">
            <a:extLst/>
          </a:blip>
          <a:srcRect l="10126" t="0" r="29115" b="18989"/>
          <a:stretch>
            <a:fillRect/>
          </a:stretch>
        </p:blipFill>
        <p:spPr>
          <a:xfrm>
            <a:off x="782092" y="278906"/>
            <a:ext cx="7471186" cy="7471186"/>
          </a:xfrm>
          <a:prstGeom prst="rect">
            <a:avLst/>
          </a:prstGeom>
          <a:ln w="12700">
            <a:miter lim="400000"/>
          </a:ln>
        </p:spPr>
      </p:pic>
      <p:pic>
        <p:nvPicPr>
          <p:cNvPr id="145" name="Picture 8" descr="Picture 8"/>
          <p:cNvPicPr>
            <a:picLocks noChangeAspect="1"/>
          </p:cNvPicPr>
          <p:nvPr/>
        </p:nvPicPr>
        <p:blipFill>
          <a:blip r:embed="rId2">
            <a:extLst/>
          </a:blip>
          <a:srcRect l="15064" t="83840" r="34543" b="0"/>
          <a:stretch>
            <a:fillRect/>
          </a:stretch>
        </p:blipFill>
        <p:spPr>
          <a:xfrm>
            <a:off x="782093" y="8490025"/>
            <a:ext cx="7471185" cy="1796976"/>
          </a:xfrm>
          <a:prstGeom prst="rect">
            <a:avLst/>
          </a:prstGeom>
          <a:ln w="12700">
            <a:miter lim="400000"/>
          </a:ln>
        </p:spPr>
      </p:pic>
      <p:graphicFrame>
        <p:nvGraphicFramePr>
          <p:cNvPr id="146" name="Table 9"/>
          <p:cNvGraphicFramePr/>
          <p:nvPr/>
        </p:nvGraphicFramePr>
        <p:xfrm>
          <a:off x="9249688" y="2110600"/>
          <a:ext cx="7315201" cy="7686676"/>
        </p:xfrm>
        <a:graphic xmlns:a="http://schemas.openxmlformats.org/drawingml/2006/main">
          <a:graphicData uri="http://schemas.openxmlformats.org/drawingml/2006/table">
            <a:tbl>
              <a:tblPr firstCol="0" firstRow="0" lastCol="0" lastRow="0" bandCol="0" bandRow="0" rtl="0">
                <a:tableStyleId>{4C3C2611-4C71-4FC5-86AE-919BDF0F9419}</a:tableStyleId>
              </a:tblPr>
              <a:tblGrid>
                <a:gridCol w="3657600"/>
                <a:gridCol w="3657600"/>
              </a:tblGrid>
              <a:tr h="726601">
                <a:tc>
                  <a:txBody>
                    <a:bodyPr/>
                    <a:lstStyle/>
                    <a:p>
                      <a:pPr algn="ctr">
                        <a:lnSpc>
                          <a:spcPts val="2200"/>
                        </a:lnSpc>
                        <a:defRPr sz="1800"/>
                      </a:pPr>
                      <a:r>
                        <a:rPr sz="1500">
                          <a:latin typeface="Canva Sans"/>
                          <a:ea typeface="Canva Sans"/>
                          <a:cs typeface="Canva Sans"/>
                          <a:sym typeface="Canva Sans"/>
                        </a:rPr>
                        <a:t>Term</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Description</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81112">
                <a:tc>
                  <a:txBody>
                    <a:bodyPr/>
                    <a:lstStyle/>
                    <a:p>
                      <a:pPr algn="ctr">
                        <a:lnSpc>
                          <a:spcPts val="2200"/>
                        </a:lnSpc>
                        <a:defRPr sz="1800"/>
                      </a:pPr>
                      <a:r>
                        <a:rPr sz="1500">
                          <a:latin typeface="Canva Sans"/>
                          <a:ea typeface="Canva Sans"/>
                          <a:cs typeface="Canva Sans"/>
                          <a:sym typeface="Canva Sans"/>
                        </a:rPr>
                        <a:t>PHPMailer</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A PHP library used to send the email reports with attachments (like PDF).</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558368">
                <a:tc>
                  <a:txBody>
                    <a:bodyPr/>
                    <a:lstStyle/>
                    <a:p>
                      <a:pPr algn="ctr">
                        <a:lnSpc>
                          <a:spcPts val="2200"/>
                        </a:lnSpc>
                        <a:defRPr sz="1800"/>
                      </a:pPr>
                      <a:r>
                        <a:rPr sz="1500">
                          <a:latin typeface="Canva Sans"/>
                          <a:ea typeface="Canva Sans"/>
                          <a:cs typeface="Canva Sans"/>
                          <a:sym typeface="Canva Sans"/>
                        </a:rPr>
                        <a:t>XAMPP</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A local development environment that includes Apache, PHP, and MySQL for testing the system.</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81112">
                <a:tc>
                  <a:txBody>
                    <a:bodyPr/>
                    <a:lstStyle/>
                    <a:p>
                      <a:pPr algn="ctr">
                        <a:lnSpc>
                          <a:spcPts val="2200"/>
                        </a:lnSpc>
                        <a:defRPr sz="1800"/>
                      </a:pPr>
                      <a:r>
                        <a:rPr sz="1500">
                          <a:latin typeface="Canva Sans"/>
                          <a:ea typeface="Canva Sans"/>
                          <a:cs typeface="Canva Sans"/>
                          <a:sym typeface="Canva Sans"/>
                        </a:rPr>
                        <a:t>phpMyAdmin</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A tool used to manage the MySQL database through a web interface.</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558368">
                <a:tc>
                  <a:txBody>
                    <a:bodyPr/>
                    <a:lstStyle/>
                    <a:p>
                      <a:pPr algn="ctr">
                        <a:lnSpc>
                          <a:spcPts val="2200"/>
                        </a:lnSpc>
                        <a:defRPr sz="1800"/>
                      </a:pPr>
                      <a:r>
                        <a:rPr sz="1500">
                          <a:latin typeface="Canva Sans"/>
                          <a:ea typeface="Canva Sans"/>
                          <a:cs typeface="Canva Sans"/>
                          <a:sym typeface="Canva Sans"/>
                        </a:rPr>
                        <a:t>API</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Application Programming Interface – used to allow different parts of the system (or external tools) to communicate.</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r h="1281112">
                <a:tc>
                  <a:txBody>
                    <a:bodyPr/>
                    <a:lstStyle/>
                    <a:p>
                      <a:pPr algn="ctr">
                        <a:lnSpc>
                          <a:spcPts val="2200"/>
                        </a:lnSpc>
                        <a:defRPr sz="1800"/>
                      </a:pPr>
                      <a:r>
                        <a:rPr sz="1500">
                          <a:latin typeface="Canva Sans"/>
                          <a:ea typeface="Canva Sans"/>
                          <a:cs typeface="Canva Sans"/>
                          <a:sym typeface="Canva Sans"/>
                        </a:rPr>
                        <a:t>Cron Job</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c>
                  <a:txBody>
                    <a:bodyPr/>
                    <a:lstStyle/>
                    <a:p>
                      <a:pPr algn="ctr">
                        <a:lnSpc>
                          <a:spcPts val="2200"/>
                        </a:lnSpc>
                        <a:defRPr sz="1800"/>
                      </a:pPr>
                      <a:r>
                        <a:rPr sz="1500">
                          <a:latin typeface="Canva Sans"/>
                          <a:ea typeface="Canva Sans"/>
                          <a:cs typeface="Canva Sans"/>
                          <a:sym typeface="Canva Sans"/>
                        </a:rPr>
                        <a:t>A scheduled task (every 1 hour) that triggers the safety image analysis script.</a:t>
                      </a:r>
                    </a:p>
                  </a:txBody>
                  <a:tcPr marL="190500" marR="190500" marT="190500" marB="190500" anchor="ctr" anchorCtr="0" horzOverflow="overflow">
                    <a:lnL w="28575">
                      <a:solidFill>
                        <a:srgbClr val="000000"/>
                      </a:solidFill>
                    </a:lnL>
                    <a:lnR w="28575">
                      <a:solidFill>
                        <a:srgbClr val="000000"/>
                      </a:solidFill>
                    </a:lnR>
                    <a:lnT w="28575">
                      <a:solidFill>
                        <a:srgbClr val="000000"/>
                      </a:solidFill>
                    </a:lnT>
                    <a:lnB w="28575">
                      <a:solidFill>
                        <a:srgbClr val="000000"/>
                      </a:solidFill>
                    </a:lnB>
                    <a:noFill/>
                  </a:tcPr>
                </a:tc>
              </a:tr>
            </a:tbl>
          </a:graphicData>
        </a:graphic>
      </p:graphicFrame>
      <p:sp>
        <p:nvSpPr>
          <p:cNvPr id="147" name="TextBox 10"/>
          <p:cNvSpPr txBox="1"/>
          <p:nvPr/>
        </p:nvSpPr>
        <p:spPr>
          <a:xfrm>
            <a:off x="8438419" y="542924"/>
            <a:ext cx="8635738" cy="119709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700"/>
              </a:lnSpc>
              <a:defRPr b="1" sz="4200">
                <a:solidFill>
                  <a:srgbClr val="010073"/>
                </a:solidFill>
                <a:latin typeface="Montserrat Bold"/>
                <a:ea typeface="Montserrat Bold"/>
                <a:cs typeface="Montserrat Bold"/>
                <a:sym typeface="Montserrat Bold"/>
              </a:defRPr>
            </a:pPr>
            <a:r>
              <a:t>Glossary - </a:t>
            </a:r>
          </a:p>
          <a:p>
            <a:pPr>
              <a:lnSpc>
                <a:spcPts val="4700"/>
              </a:lnSpc>
              <a:defRPr b="1" sz="4200">
                <a:solidFill>
                  <a:srgbClr val="010073"/>
                </a:solidFill>
                <a:latin typeface="Montserrat Bold"/>
                <a:ea typeface="Montserrat Bold"/>
                <a:cs typeface="Montserrat Bold"/>
                <a:sym typeface="Montserrat Bold"/>
              </a:defRPr>
            </a:pPr>
            <a:r>
              <a:t>Technical Components</a:t>
            </a: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49"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50" name="Picture 6" descr="Picture 6"/>
          <p:cNvPicPr>
            <a:picLocks noChangeAspect="1"/>
          </p:cNvPicPr>
          <p:nvPr/>
        </p:nvPicPr>
        <p:blipFill>
          <a:blip r:embed="rId2">
            <a:extLst/>
          </a:blip>
          <a:srcRect l="0" t="7786" r="0" b="7786"/>
          <a:stretch>
            <a:fillRect/>
          </a:stretch>
        </p:blipFill>
        <p:spPr>
          <a:xfrm>
            <a:off x="0" y="4766671"/>
            <a:ext cx="9144000" cy="5143501"/>
          </a:xfrm>
          <a:prstGeom prst="rect">
            <a:avLst/>
          </a:prstGeom>
          <a:ln w="12700">
            <a:miter lim="400000"/>
          </a:ln>
        </p:spPr>
      </p:pic>
      <p:pic>
        <p:nvPicPr>
          <p:cNvPr id="151" name="Picture 8" descr="Picture 8"/>
          <p:cNvPicPr>
            <a:picLocks noChangeAspect="1"/>
          </p:cNvPicPr>
          <p:nvPr/>
        </p:nvPicPr>
        <p:blipFill>
          <a:blip r:embed="rId3">
            <a:extLst/>
          </a:blip>
          <a:srcRect l="0" t="23896" r="0" b="0"/>
          <a:stretch>
            <a:fillRect/>
          </a:stretch>
        </p:blipFill>
        <p:spPr>
          <a:xfrm>
            <a:off x="9658350" y="514349"/>
            <a:ext cx="8115300" cy="4114802"/>
          </a:xfrm>
          <a:prstGeom prst="rect">
            <a:avLst/>
          </a:prstGeom>
          <a:ln w="12700">
            <a:miter lim="400000"/>
          </a:ln>
        </p:spPr>
      </p:pic>
      <p:sp>
        <p:nvSpPr>
          <p:cNvPr id="152" name="TextBox 9"/>
          <p:cNvSpPr txBox="1"/>
          <p:nvPr/>
        </p:nvSpPr>
        <p:spPr>
          <a:xfrm>
            <a:off x="1024004" y="1523142"/>
            <a:ext cx="4989479" cy="7774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b="1" sz="5400">
                <a:solidFill>
                  <a:srgbClr val="010073"/>
                </a:solidFill>
                <a:latin typeface="Montserrat Bold"/>
                <a:ea typeface="Montserrat Bold"/>
                <a:cs typeface="Montserrat Bold"/>
                <a:sym typeface="Montserrat Bold"/>
              </a:defRPr>
            </a:lvl1pPr>
          </a:lstStyle>
          <a:p>
            <a:pPr/>
            <a:r>
              <a:t>Our Service</a:t>
            </a:r>
          </a:p>
        </p:txBody>
      </p:sp>
      <p:sp>
        <p:nvSpPr>
          <p:cNvPr id="153" name="TextBox 10"/>
          <p:cNvSpPr txBox="1"/>
          <p:nvPr/>
        </p:nvSpPr>
        <p:spPr>
          <a:xfrm>
            <a:off x="1024005" y="2806748"/>
            <a:ext cx="7095991" cy="105409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800"/>
              </a:lnSpc>
              <a:defRPr sz="2000">
                <a:solidFill>
                  <a:srgbClr val="1F2020"/>
                </a:solidFill>
                <a:latin typeface="Open Sans"/>
                <a:ea typeface="Open Sans"/>
                <a:cs typeface="Open Sans"/>
                <a:sym typeface="Open Sans"/>
              </a:defRPr>
            </a:lvl1pPr>
          </a:lstStyle>
          <a:p>
            <a:pPr/>
            <a:r>
              <a:t>The BuildTech system consists of multiple technologies and over 30 pages. The system is modular and organized in different folders according to functionality.</a:t>
            </a:r>
          </a:p>
        </p:txBody>
      </p:sp>
      <p:sp>
        <p:nvSpPr>
          <p:cNvPr id="154" name="TextBox 11"/>
          <p:cNvSpPr txBox="1"/>
          <p:nvPr/>
        </p:nvSpPr>
        <p:spPr>
          <a:xfrm>
            <a:off x="9884525" y="6181275"/>
            <a:ext cx="6634252" cy="227113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000"/>
              </a:lnSpc>
              <a:defRPr sz="2100">
                <a:solidFill>
                  <a:srgbClr val="1F2020"/>
                </a:solidFill>
                <a:latin typeface="Open Sans"/>
                <a:ea typeface="Open Sans"/>
                <a:cs typeface="Open Sans"/>
                <a:sym typeface="Open Sans"/>
              </a:defRPr>
            </a:pPr>
            <a:r>
              <a:t>BuildTech is a web-based construction project management system designed primarily for site managers and administrative staff.</a:t>
            </a:r>
          </a:p>
          <a:p>
            <a:pPr>
              <a:lnSpc>
                <a:spcPts val="3000"/>
              </a:lnSpc>
              <a:defRPr sz="2100" u="sng">
                <a:solidFill>
                  <a:srgbClr val="1F2020"/>
                </a:solidFill>
                <a:latin typeface="Open Sans"/>
                <a:ea typeface="Open Sans"/>
                <a:cs typeface="Open Sans"/>
                <a:sym typeface="Open Sans"/>
              </a:defRPr>
            </a:pPr>
            <a:r>
              <a:t>The core service of the system is:</a:t>
            </a:r>
          </a:p>
          <a:p>
            <a:pPr>
              <a:lnSpc>
                <a:spcPts val="3000"/>
              </a:lnSpc>
              <a:defRPr sz="2100">
                <a:solidFill>
                  <a:srgbClr val="1F2020"/>
                </a:solidFill>
                <a:latin typeface="Open Sans"/>
                <a:ea typeface="Open Sans"/>
                <a:cs typeface="Open Sans"/>
                <a:sym typeface="Open Sans"/>
              </a:defRPr>
            </a:pPr>
            <a:r>
              <a:t>🔍 Maintaining safety on construction sites by analyzing images using a machine learning model.</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56"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57" name="Picture 6" descr="Picture 6"/>
          <p:cNvPicPr>
            <a:picLocks noChangeAspect="1"/>
          </p:cNvPicPr>
          <p:nvPr/>
        </p:nvPicPr>
        <p:blipFill>
          <a:blip r:embed="rId2">
            <a:extLst/>
          </a:blip>
          <a:srcRect l="0" t="3959" r="0" b="3959"/>
          <a:stretch>
            <a:fillRect/>
          </a:stretch>
        </p:blipFill>
        <p:spPr>
          <a:xfrm>
            <a:off x="11250978" y="4754474"/>
            <a:ext cx="6008323" cy="5532527"/>
          </a:xfrm>
          <a:prstGeom prst="rect">
            <a:avLst/>
          </a:prstGeom>
          <a:ln w="12700">
            <a:miter lim="400000"/>
          </a:ln>
        </p:spPr>
      </p:pic>
      <p:pic>
        <p:nvPicPr>
          <p:cNvPr id="158" name="Picture 8" descr="Picture 8"/>
          <p:cNvPicPr>
            <a:picLocks noChangeAspect="1"/>
          </p:cNvPicPr>
          <p:nvPr/>
        </p:nvPicPr>
        <p:blipFill>
          <a:blip r:embed="rId3">
            <a:extLst/>
          </a:blip>
          <a:srcRect l="0" t="7215" r="0" b="7215"/>
          <a:stretch>
            <a:fillRect/>
          </a:stretch>
        </p:blipFill>
        <p:spPr>
          <a:xfrm>
            <a:off x="11250978" y="1028700"/>
            <a:ext cx="6008323" cy="3425327"/>
          </a:xfrm>
          <a:prstGeom prst="rect">
            <a:avLst/>
          </a:prstGeom>
          <a:ln w="12700">
            <a:miter lim="400000"/>
          </a:ln>
        </p:spPr>
      </p:pic>
      <p:sp>
        <p:nvSpPr>
          <p:cNvPr id="159" name="TextBox 9"/>
          <p:cNvSpPr txBox="1"/>
          <p:nvPr/>
        </p:nvSpPr>
        <p:spPr>
          <a:xfrm>
            <a:off x="1028700" y="2617892"/>
            <a:ext cx="9461380" cy="55681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21752" indent="-310876">
              <a:lnSpc>
                <a:spcPts val="4000"/>
              </a:lnSpc>
              <a:buSzPct val="100000"/>
              <a:buFont typeface="Arial"/>
              <a:buChar char="•"/>
              <a:defRPr sz="2800">
                <a:solidFill>
                  <a:srgbClr val="1F2020"/>
                </a:solidFill>
                <a:latin typeface="Canva Sans"/>
                <a:ea typeface="Canva Sans"/>
                <a:cs typeface="Canva Sans"/>
                <a:sym typeface="Canva Sans"/>
              </a:defRPr>
            </a:pPr>
            <a:r>
              <a:t>PHP – The core backend logic and server-side processing are written mostly in PHP.</a:t>
            </a:r>
          </a:p>
          <a:p>
            <a:pPr lvl="1" marL="621752" indent="-310876">
              <a:lnSpc>
                <a:spcPts val="4000"/>
              </a:lnSpc>
              <a:buSzPct val="100000"/>
              <a:buFont typeface="Arial"/>
              <a:buChar char="•"/>
              <a:defRPr sz="2800">
                <a:solidFill>
                  <a:srgbClr val="1F2020"/>
                </a:solidFill>
                <a:latin typeface="Canva Sans"/>
                <a:ea typeface="Canva Sans"/>
                <a:cs typeface="Canva Sans"/>
                <a:sym typeface="Canva Sans"/>
              </a:defRPr>
            </a:pPr>
            <a:r>
              <a:t>JavaScript –Used to dynamically populate HTML elements with PHP variables, handle form submissions using AJAX (without refreshing the page), display modals, update project steps and payment information, delete files, upload files, format numbers with commas and currency, reload the page after actions, and render dynamic charts with project data..</a:t>
            </a:r>
          </a:p>
          <a:p>
            <a:pPr lvl="1" marL="621752" indent="-310876">
              <a:lnSpc>
                <a:spcPts val="4000"/>
              </a:lnSpc>
              <a:buSzPct val="100000"/>
              <a:buFont typeface="Arial"/>
              <a:buChar char="•"/>
              <a:defRPr sz="2800">
                <a:solidFill>
                  <a:srgbClr val="1F2020"/>
                </a:solidFill>
                <a:latin typeface="Canva Sans"/>
                <a:ea typeface="Canva Sans"/>
                <a:cs typeface="Canva Sans"/>
                <a:sym typeface="Canva Sans"/>
              </a:defRPr>
            </a:pPr>
            <a:r>
              <a:t>Python – Used in a limited number of scripts, mainly for machine learning tasks and image analysis.</a:t>
            </a:r>
          </a:p>
        </p:txBody>
      </p:sp>
      <p:sp>
        <p:nvSpPr>
          <p:cNvPr id="160" name="TextBox 10"/>
          <p:cNvSpPr txBox="1"/>
          <p:nvPr/>
        </p:nvSpPr>
        <p:spPr>
          <a:xfrm>
            <a:off x="387164" y="1593601"/>
            <a:ext cx="4989479" cy="834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b="1" sz="5400">
                <a:solidFill>
                  <a:srgbClr val="010073"/>
                </a:solidFill>
                <a:latin typeface="Montserrat Bold"/>
                <a:ea typeface="Montserrat Bold"/>
                <a:cs typeface="Montserrat Bold"/>
                <a:sym typeface="Montserrat Bold"/>
              </a:defRPr>
            </a:lvl1pPr>
          </a:lstStyle>
          <a:p>
            <a:pPr/>
            <a:r>
              <a:t>📦 Backend</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gradFill flip="none" rotWithShape="1">
          <a:gsLst>
            <a:gs pos="0">
              <a:srgbClr val="B9B2E8"/>
            </a:gs>
            <a:gs pos="100000">
              <a:srgbClr val="FFFFFF"/>
            </a:gs>
          </a:gsLst>
          <a:lin ang="0" scaled="0"/>
        </a:gradFill>
      </p:bgPr>
    </p:bg>
    <p:spTree>
      <p:nvGrpSpPr>
        <p:cNvPr id="1" name=""/>
        <p:cNvGrpSpPr/>
        <p:nvPr/>
      </p:nvGrpSpPr>
      <p:grpSpPr>
        <a:xfrm>
          <a:off x="0" y="0"/>
          <a:ext cx="0" cy="0"/>
          <a:chOff x="0" y="0"/>
          <a:chExt cx="0" cy="0"/>
        </a:xfrm>
      </p:grpSpPr>
      <p:sp>
        <p:nvSpPr>
          <p:cNvPr id="162" name="Freeform 3"/>
          <p:cNvSpPr/>
          <p:nvPr/>
        </p:nvSpPr>
        <p:spPr>
          <a:xfrm>
            <a:off x="17259300" y="0"/>
            <a:ext cx="1028701" cy="1028701"/>
          </a:xfrm>
          <a:prstGeom prst="rect">
            <a:avLst/>
          </a:prstGeom>
          <a:solidFill>
            <a:srgbClr val="010073"/>
          </a:solidFill>
          <a:ln w="12700">
            <a:miter lim="400000"/>
          </a:ln>
        </p:spPr>
        <p:txBody>
          <a:bodyPr lIns="45719" rIns="45719"/>
          <a:lstStyle/>
          <a:p>
            <a:pPr/>
          </a:p>
        </p:txBody>
      </p:sp>
      <p:pic>
        <p:nvPicPr>
          <p:cNvPr id="163" name="Picture 6" descr="Picture 6"/>
          <p:cNvPicPr>
            <a:picLocks noChangeAspect="1"/>
          </p:cNvPicPr>
          <p:nvPr/>
        </p:nvPicPr>
        <p:blipFill>
          <a:blip r:embed="rId2">
            <a:extLst/>
          </a:blip>
          <a:srcRect l="26175" t="0" r="26175" b="0"/>
          <a:stretch>
            <a:fillRect/>
          </a:stretch>
        </p:blipFill>
        <p:spPr>
          <a:xfrm>
            <a:off x="11902724" y="1230774"/>
            <a:ext cx="6008323" cy="5532527"/>
          </a:xfrm>
          <a:prstGeom prst="rect">
            <a:avLst/>
          </a:prstGeom>
          <a:ln w="12700">
            <a:miter lim="400000"/>
          </a:ln>
        </p:spPr>
      </p:pic>
      <p:sp>
        <p:nvSpPr>
          <p:cNvPr id="164" name="Freeform 7"/>
          <p:cNvSpPr/>
          <p:nvPr/>
        </p:nvSpPr>
        <p:spPr>
          <a:xfrm>
            <a:off x="4561766" y="7097982"/>
            <a:ext cx="6963452" cy="2802790"/>
          </a:xfrm>
          <a:prstGeom prst="rect">
            <a:avLst/>
          </a:prstGeom>
          <a:blipFill>
            <a:blip r:embed="rId3"/>
            <a:stretch>
              <a:fillRect/>
            </a:stretch>
          </a:blipFill>
          <a:ln w="12700">
            <a:miter lim="400000"/>
          </a:ln>
        </p:spPr>
        <p:txBody>
          <a:bodyPr lIns="45719" rIns="45719"/>
          <a:lstStyle/>
          <a:p>
            <a:pPr/>
          </a:p>
        </p:txBody>
      </p:sp>
      <p:sp>
        <p:nvSpPr>
          <p:cNvPr id="165" name="TextBox 8"/>
          <p:cNvSpPr txBox="1"/>
          <p:nvPr/>
        </p:nvSpPr>
        <p:spPr>
          <a:xfrm>
            <a:off x="1028700" y="3471835"/>
            <a:ext cx="9073855" cy="201218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621752" indent="-310876">
              <a:lnSpc>
                <a:spcPts val="4000"/>
              </a:lnSpc>
              <a:buSzPct val="100000"/>
              <a:buFont typeface="Arial"/>
              <a:buChar char="•"/>
              <a:defRPr sz="2800">
                <a:solidFill>
                  <a:srgbClr val="1F2020"/>
                </a:solidFill>
                <a:latin typeface="Canva Sans"/>
                <a:ea typeface="Canva Sans"/>
                <a:cs typeface="Canva Sans"/>
                <a:sym typeface="Canva Sans"/>
              </a:defRPr>
            </a:pPr>
            <a:r>
              <a:t>HTML – Defines the structure of the pages.</a:t>
            </a:r>
          </a:p>
          <a:p>
            <a:pPr lvl="1" marL="621752" indent="-310876">
              <a:lnSpc>
                <a:spcPts val="4000"/>
              </a:lnSpc>
              <a:buSzPct val="100000"/>
              <a:buFont typeface="Arial"/>
              <a:buChar char="•"/>
              <a:defRPr sz="2800">
                <a:solidFill>
                  <a:srgbClr val="1F2020"/>
                </a:solidFill>
                <a:latin typeface="Canva Sans"/>
                <a:ea typeface="Canva Sans"/>
                <a:cs typeface="Canva Sans"/>
                <a:sym typeface="Canva Sans"/>
              </a:defRPr>
            </a:pPr>
            <a:r>
              <a:t>CSS – Used for styling and layout of the interface.</a:t>
            </a:r>
          </a:p>
          <a:p>
            <a:pPr lvl="1" marL="621752" indent="-310876">
              <a:lnSpc>
                <a:spcPts val="4000"/>
              </a:lnSpc>
              <a:buSzPct val="100000"/>
              <a:buFont typeface="Arial"/>
              <a:buChar char="•"/>
              <a:defRPr sz="2800">
                <a:solidFill>
                  <a:srgbClr val="1F2020"/>
                </a:solidFill>
                <a:latin typeface="Canva Sans"/>
                <a:ea typeface="Canva Sans"/>
                <a:cs typeface="Canva Sans"/>
                <a:sym typeface="Canva Sans"/>
              </a:defRPr>
            </a:pPr>
            <a:r>
              <a:t>JavaScript – Provides interactivity and communicates with backend components.</a:t>
            </a:r>
          </a:p>
        </p:txBody>
      </p:sp>
      <p:sp>
        <p:nvSpPr>
          <p:cNvPr id="166" name="TextBox 9"/>
          <p:cNvSpPr txBox="1"/>
          <p:nvPr/>
        </p:nvSpPr>
        <p:spPr>
          <a:xfrm>
            <a:off x="576149" y="1787363"/>
            <a:ext cx="4989479" cy="8340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100"/>
              </a:lnSpc>
              <a:defRPr b="1" sz="5400">
                <a:solidFill>
                  <a:srgbClr val="010073"/>
                </a:solidFill>
                <a:latin typeface="Montserrat Bold"/>
                <a:ea typeface="Montserrat Bold"/>
                <a:cs typeface="Montserrat Bold"/>
                <a:sym typeface="Montserrat Bold"/>
              </a:defRPr>
            </a:lvl1pPr>
          </a:lstStyle>
          <a:p>
            <a:pPr/>
            <a:r>
              <a:t>🎨 Frontend</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